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03" r:id="rId4"/>
    <p:sldId id="304" r:id="rId5"/>
    <p:sldId id="287" r:id="rId6"/>
    <p:sldId id="273" r:id="rId7"/>
    <p:sldId id="307" r:id="rId8"/>
    <p:sldId id="306" r:id="rId9"/>
    <p:sldId id="310" r:id="rId10"/>
    <p:sldId id="280" r:id="rId11"/>
    <p:sldId id="305" r:id="rId12"/>
    <p:sldId id="274" r:id="rId13"/>
    <p:sldId id="281" r:id="rId14"/>
    <p:sldId id="298" r:id="rId15"/>
    <p:sldId id="297" r:id="rId16"/>
    <p:sldId id="299" r:id="rId17"/>
    <p:sldId id="300" r:id="rId18"/>
    <p:sldId id="309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4EF"/>
    <a:srgbClr val="008AC6"/>
    <a:srgbClr val="49BED8"/>
    <a:srgbClr val="6CB5FF"/>
    <a:srgbClr val="D3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>
      <p:cViewPr varScale="1">
        <p:scale>
          <a:sx n="114" d="100"/>
          <a:sy n="114" d="100"/>
        </p:scale>
        <p:origin x="180" y="9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9CE2-46F9-B6C7-BC0F2B526463}"/>
              </c:ext>
            </c:extLst>
          </c:dPt>
          <c:dLbls>
            <c:dLbl>
              <c:idx val="0"/>
              <c:layout>
                <c:manualLayout>
                  <c:x val="6.6422182793342263E-2"/>
                  <c:y val="-0.17954881757031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8.1760591005096764E-2"/>
                  <c:y val="5.230008726618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E2-46F9-B6C7-BC0F2B5264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20536 человек старше трудоспособного возраста)</c:v>
                </c:pt>
                <c:pt idx="1">
                  <c:v>Женщины (из них 39520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70179</c:v>
                </c:pt>
                <c:pt idx="1">
                  <c:v>94281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75072812077739"/>
          <c:y val="0.2526466854527199"/>
          <c:w val="0.53876703174295848"/>
          <c:h val="0.456133062383978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8-456C-8477-DBFC54AF05C7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3-E148-456C-8477-DBFC54AF05C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148-456C-8477-DBFC54AF05C7}"/>
              </c:ext>
            </c:extLst>
          </c:dPt>
          <c:dLbls>
            <c:dLbl>
              <c:idx val="0"/>
              <c:layout>
                <c:manualLayout>
                  <c:x val="6.4280045162156726E-2"/>
                  <c:y val="-3.118201511499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48-456C-8477-DBFC54AF05C7}"/>
                </c:ext>
              </c:extLst>
            </c:dLbl>
            <c:dLbl>
              <c:idx val="1"/>
              <c:layout>
                <c:manualLayout>
                  <c:x val="5.0772964949590396E-2"/>
                  <c:y val="5.413436277898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8-456C-8477-DBFC54AF05C7}"/>
                </c:ext>
              </c:extLst>
            </c:dLbl>
            <c:dLbl>
              <c:idx val="2"/>
              <c:layout>
                <c:manualLayout>
                  <c:x val="-7.2191238570016622E-2"/>
                  <c:y val="-1.468654206812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48-456C-8477-DBFC54AF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Врачи общей практики</c:v>
                </c:pt>
                <c:pt idx="1">
                  <c:v>Терапевты</c:v>
                </c:pt>
                <c:pt idx="2">
                  <c:v>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15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48-456C-8477-DBFC54AF05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7040095269697511E-2"/>
          <c:y val="0.7955277744771605"/>
          <c:w val="0.97295990473030247"/>
          <c:h val="0.18244241242065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Диспансеризация – всего прошло 84121 человек</a:t>
            </a:r>
          </a:p>
        </c:rich>
      </c:tx>
      <c:layout>
        <c:manualLayout>
          <c:xMode val="edge"/>
          <c:yMode val="edge"/>
          <c:x val="0.12730696827816437"/>
          <c:y val="3.01614879048526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93828071442402E-2"/>
          <c:y val="0.28575328452952858"/>
          <c:w val="0.47647246599787535"/>
          <c:h val="0.714246715470471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диспансеризация</c:v>
                </c:pt>
              </c:strCache>
            </c:strRef>
          </c:tx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8AB7-4DA0-9D87-EE818CFBEC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32730</c:v>
                </c:pt>
                <c:pt idx="1">
                  <c:v>51391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7-4DA0-9D87-EE818CFBE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12-2E14-41A3-94E1-F64352DD1F31}"/>
              </c:ext>
            </c:extLst>
          </c:dPt>
          <c:dLbls>
            <c:dLbl>
              <c:idx val="0"/>
              <c:layout>
                <c:manualLayout>
                  <c:x val="9.5863888375182574E-2"/>
                  <c:y val="4.9593844635892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8.4585783860455219E-2"/>
                  <c:y val="-4.1328203863243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14-41A3-94E1-F64352DD1F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585975</c:v>
                </c:pt>
                <c:pt idx="1">
                  <c:v>219849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1231329237"/>
          <c:y val="7.4364733439593475E-2"/>
          <c:w val="0.45574139347027837"/>
          <c:h val="0.24962104965827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554735136806"/>
          <c:y val="0.21388569737987451"/>
          <c:w val="0.63122772454553588"/>
          <c:h val="0.4392696412789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18-9D42-4755-A7BF-84AC9CD7E753}"/>
              </c:ext>
            </c:extLst>
          </c:dPt>
          <c:dPt>
            <c:idx val="2"/>
            <c:bubble3D val="0"/>
            <c:spPr>
              <a:solidFill>
                <a:srgbClr val="70AD47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7-9D42-4755-A7BF-84AC9CD7E75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6-9D42-4755-A7BF-84AC9CD7E753}"/>
              </c:ext>
            </c:extLst>
          </c:dPt>
          <c:dLbls>
            <c:dLbl>
              <c:idx val="0"/>
              <c:layout>
                <c:manualLayout>
                  <c:x val="0.11993129106051094"/>
                  <c:y val="5.952888088185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0.11993129106051108"/>
                  <c:y val="2.4511892127822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42-4755-A7BF-84AC9CD7E753}"/>
                </c:ext>
              </c:extLst>
            </c:dLbl>
            <c:dLbl>
              <c:idx val="2"/>
              <c:layout>
                <c:manualLayout>
                  <c:x val="-8.6846796974852855E-2"/>
                  <c:y val="-6.303057975725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42-4755-A7BF-84AC9CD7E753}"/>
                </c:ext>
              </c:extLst>
            </c:dLbl>
            <c:dLbl>
              <c:idx val="3"/>
              <c:layout>
                <c:manualLayout>
                  <c:x val="8.2711235214145574E-3"/>
                  <c:y val="-7.003397750806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D42-4755-A7BF-84AC9CD7E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профосмотры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0.50600000000000001</c:v>
                </c:pt>
                <c:pt idx="1">
                  <c:v>0.3826</c:v>
                </c:pt>
                <c:pt idx="2">
                  <c:v>3.3000000000000002E-2</c:v>
                </c:pt>
                <c:pt idx="3">
                  <c:v>7.8399999999999997E-2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1577399539154374"/>
          <c:w val="0.99938324771852127"/>
          <c:h val="0.263215811356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554735136806"/>
          <c:y val="0.21388569737987451"/>
          <c:w val="0.63122772454553588"/>
          <c:h val="0.4392696412789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D5-4DA1-A7BB-F85089554498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3-C3D5-4DA1-A7BB-F85089554498}"/>
              </c:ext>
            </c:extLst>
          </c:dPt>
          <c:dPt>
            <c:idx val="2"/>
            <c:bubble3D val="0"/>
            <c:spPr>
              <a:solidFill>
                <a:srgbClr val="70AD47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3D5-4DA1-A7BB-F8508955449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C3D5-4DA1-A7BB-F85089554498}"/>
              </c:ext>
            </c:extLst>
          </c:dPt>
          <c:dLbls>
            <c:dLbl>
              <c:idx val="0"/>
              <c:layout>
                <c:manualLayout>
                  <c:x val="4.5491179367780063E-2"/>
                  <c:y val="-5.952888088185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5-4DA1-A7BB-F85089554498}"/>
                </c:ext>
              </c:extLst>
            </c:dLbl>
            <c:dLbl>
              <c:idx val="1"/>
              <c:layout>
                <c:manualLayout>
                  <c:x val="0.12406685282121836"/>
                  <c:y val="2.451189212782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5-4DA1-A7BB-F85089554498}"/>
                </c:ext>
              </c:extLst>
            </c:dLbl>
            <c:dLbl>
              <c:idx val="2"/>
              <c:layout>
                <c:manualLayout>
                  <c:x val="-9.0982358735560126E-2"/>
                  <c:y val="-4.202038650483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5-4DA1-A7BB-F85089554498}"/>
                </c:ext>
              </c:extLst>
            </c:dLbl>
            <c:dLbl>
              <c:idx val="3"/>
              <c:layout>
                <c:manualLayout>
                  <c:x val="-3.7220055846365507E-2"/>
                  <c:y val="-4.902378425564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D5-4DA1-A7BB-F85089554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активные (на дому)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2.5399999999999999E-2</c:v>
                </c:pt>
                <c:pt idx="1">
                  <c:v>0.86799999999999999</c:v>
                </c:pt>
                <c:pt idx="2">
                  <c:v>7.5300000000000006E-2</c:v>
                </c:pt>
                <c:pt idx="3">
                  <c:v>9.1300000000000006E-2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D5-4DA1-A7BB-F850895544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1097633449205035E-2"/>
          <c:y val="0.7533210305141349"/>
          <c:w val="0.988902366550795"/>
          <c:h val="0.22566877623344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8.533414561286462E-2"/>
          <c:w val="0.96990051549407053"/>
          <c:h val="0.80443950332615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2022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55192</c:v>
                </c:pt>
                <c:pt idx="1">
                  <c:v>59326</c:v>
                </c:pt>
                <c:pt idx="2">
                  <c:v>17030</c:v>
                </c:pt>
                <c:pt idx="3">
                  <c:v>34564</c:v>
                </c:pt>
                <c:pt idx="4">
                  <c:v>13733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55126</c:v>
                </c:pt>
                <c:pt idx="1">
                  <c:v>47500</c:v>
                </c:pt>
                <c:pt idx="2">
                  <c:v>16813</c:v>
                </c:pt>
                <c:pt idx="3">
                  <c:v>36097</c:v>
                </c:pt>
                <c:pt idx="4">
                  <c:v>14220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582232080"/>
        <c:axId val="-582236432"/>
      </c:barChart>
      <c:catAx>
        <c:axId val="-58223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82236432"/>
        <c:crosses val="autoZero"/>
        <c:auto val="1"/>
        <c:lblAlgn val="ctr"/>
        <c:lblOffset val="100"/>
        <c:noMultiLvlLbl val="0"/>
      </c:catAx>
      <c:valAx>
        <c:axId val="-5822364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58223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6068517156537"/>
          <c:y val="0.91147041895817715"/>
          <c:w val="0.2871243045149981"/>
          <c:h val="8.8529581041822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88555669774"/>
          <c:y val="0.11693405593822909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1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219,0 ставок</c:v>
                </c:pt>
                <c:pt idx="1">
                  <c:v>Свободно 30,5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219</c:v>
                </c:pt>
                <c:pt idx="1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063379897341858"/>
          <c:w val="0.99653961222667631"/>
          <c:h val="0.1544731772223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88555669774"/>
          <c:y val="0.11693405593822909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09-4436-98C9-D8392F256F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09-4436-98C9-D8392F256FC5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A09-4436-98C9-D8392F256FC5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1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A09-4436-98C9-D8392F256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220,25 ставок</c:v>
                </c:pt>
                <c:pt idx="1">
                  <c:v>Свободно 34,0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220.25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09-4436-98C9-D8392F256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063379897341858"/>
          <c:w val="0.99653961222667631"/>
          <c:h val="0.1544731772223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4788555669774"/>
          <c:y val="0.11693405593822909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95-4ADB-9040-5682081F163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95-4ADB-9040-5682081F1634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295-4ADB-9040-5682081F1634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1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295-4ADB-9040-5682081F1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117,75 ставок</c:v>
                </c:pt>
                <c:pt idx="1">
                  <c:v>Свободно 7,25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117.75</c:v>
                </c:pt>
                <c:pt idx="1">
                  <c:v>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95-4ADB-9040-5682081F1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063379897341858"/>
          <c:w val="0.99653961222667631"/>
          <c:h val="0.15447317722234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75072812077739"/>
          <c:y val="0.2526466854527199"/>
          <c:w val="0.53876703174295848"/>
          <c:h val="0.456133062383978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A-4030-8ABD-6E0127DAC755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3-322A-4030-8ABD-6E0127DAC75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322A-4030-8ABD-6E0127DAC755}"/>
              </c:ext>
            </c:extLst>
          </c:dPt>
          <c:dLbls>
            <c:dLbl>
              <c:idx val="0"/>
              <c:layout>
                <c:manualLayout>
                  <c:x val="6.4280045162156726E-2"/>
                  <c:y val="-3.118201511499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A-4030-8ABD-6E0127DAC755}"/>
                </c:ext>
              </c:extLst>
            </c:dLbl>
            <c:dLbl>
              <c:idx val="1"/>
              <c:layout>
                <c:manualLayout>
                  <c:x val="5.0772964949590396E-2"/>
                  <c:y val="5.413436277898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A-4030-8ABD-6E0127DAC755}"/>
                </c:ext>
              </c:extLst>
            </c:dLbl>
            <c:dLbl>
              <c:idx val="2"/>
              <c:layout>
                <c:manualLayout>
                  <c:x val="-7.2191238570016622E-2"/>
                  <c:y val="-1.468654206812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A-4030-8ABD-6E0127DAC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Врачи общей практики</c:v>
                </c:pt>
                <c:pt idx="1">
                  <c:v>Терапевты</c:v>
                </c:pt>
                <c:pt idx="2">
                  <c:v>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23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2A-4030-8ABD-6E0127DAC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7040095269697511E-2"/>
          <c:y val="0.7955277744771605"/>
          <c:w val="0.97295990473030247"/>
          <c:h val="0.18244241242065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882A4-7DD3-4935-9C44-B0E94C321C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FFF509B-7BF6-460C-BD5B-DF6D60048085}">
      <dgm:prSet custT="1"/>
      <dgm:spPr/>
      <dgm:t>
        <a:bodyPr/>
        <a:lstStyle/>
        <a:p>
          <a:pPr>
            <a:spcBef>
              <a:spcPts val="400"/>
            </a:spcBef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В 202</a:t>
          </a:r>
          <a:r>
            <a:rPr lang="en-US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3</a:t>
          </a: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 году стартовал и реализуется капитальный ремонт </a:t>
          </a:r>
          <a:r>
            <a:rPr lang="en-US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1 </a:t>
          </a: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филиала ул. Ереванская, д. 23 (с 25.12.2023) и 2 филиала Кавказский бульвар, д. 45 (с 27.11.2023).</a:t>
          </a:r>
        </a:p>
      </dgm:t>
    </dgm:pt>
    <dgm:pt modelId="{21598E2E-247F-4BB3-982C-17B39B191290}" type="parTrans" cxnId="{3FB6B10F-3843-41A7-BFD9-D13B137295F3}">
      <dgm:prSet/>
      <dgm:spPr/>
      <dgm:t>
        <a:bodyPr/>
        <a:lstStyle/>
        <a:p>
          <a:endParaRPr lang="ru-RU"/>
        </a:p>
      </dgm:t>
    </dgm:pt>
    <dgm:pt modelId="{13137B77-A1DC-4626-87ED-9826AFDB0898}" type="sibTrans" cxnId="{3FB6B10F-3843-41A7-BFD9-D13B137295F3}">
      <dgm:prSet/>
      <dgm:spPr/>
      <dgm:t>
        <a:bodyPr/>
        <a:lstStyle/>
        <a:p>
          <a:endParaRPr lang="ru-RU"/>
        </a:p>
      </dgm:t>
    </dgm:pt>
    <dgm:pt modelId="{214CFE78-CDF4-46E0-AF63-93FE648EFC76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ts val="40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На время ремонтных работ участковые врачи филиала 1 ведут прием в филиале 3 ул. Домодедовская, д. 29, корп. 1.</a:t>
          </a:r>
        </a:p>
      </dgm:t>
    </dgm:pt>
    <dgm:pt modelId="{A46408B9-B428-4870-8FC5-DF797F5C63AD}" type="parTrans" cxnId="{BFF0069E-1BBF-44CB-8184-50CA22EBBAFE}">
      <dgm:prSet/>
      <dgm:spPr/>
      <dgm:t>
        <a:bodyPr/>
        <a:lstStyle/>
        <a:p>
          <a:endParaRPr lang="ru-RU"/>
        </a:p>
      </dgm:t>
    </dgm:pt>
    <dgm:pt modelId="{D1B20FC1-95A3-4548-A40A-4C10FF8E6BE5}" type="sibTrans" cxnId="{BFF0069E-1BBF-44CB-8184-50CA22EBBAFE}">
      <dgm:prSet/>
      <dgm:spPr/>
      <dgm:t>
        <a:bodyPr/>
        <a:lstStyle/>
        <a:p>
          <a:endParaRPr lang="ru-RU"/>
        </a:p>
      </dgm:t>
    </dgm:pt>
    <dgm:pt modelId="{6B0D15C4-C287-45A7-BF66-C0968DF8991F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ts val="40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На время ремонтных работ участковые врачи филиала 2 ведут прием в головном здании ул. Домодедовская, д. 9.</a:t>
          </a:r>
        </a:p>
      </dgm:t>
    </dgm:pt>
    <dgm:pt modelId="{689EA9DA-49C8-477F-87A9-8ED59A279FB1}" type="parTrans" cxnId="{1A268CDE-481F-427C-AB64-91447A3E3868}">
      <dgm:prSet/>
      <dgm:spPr/>
      <dgm:t>
        <a:bodyPr/>
        <a:lstStyle/>
        <a:p>
          <a:endParaRPr lang="ru-RU"/>
        </a:p>
      </dgm:t>
    </dgm:pt>
    <dgm:pt modelId="{C92EEF79-E9B4-477E-B924-EDA4EE1EF546}" type="sibTrans" cxnId="{1A268CDE-481F-427C-AB64-91447A3E3868}">
      <dgm:prSet/>
      <dgm:spPr/>
      <dgm:t>
        <a:bodyPr/>
        <a:lstStyle/>
        <a:p>
          <a:endParaRPr lang="ru-RU"/>
        </a:p>
      </dgm:t>
    </dgm:pt>
    <dgm:pt modelId="{781733E5-E298-4CD6-A949-A68A8F08401D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ts val="40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После завершения ремонта здания будут оснащены медицинским оборудованием в соответствии с </a:t>
          </a:r>
          <a:r>
            <a:rPr lang="ru-RU" sz="2000" b="1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«Новым московским стандартом поликлиники».</a:t>
          </a:r>
        </a:p>
      </dgm:t>
    </dgm:pt>
    <dgm:pt modelId="{119DD8CB-BBA9-4605-B7AE-1C65701E717C}" type="parTrans" cxnId="{D56A3C55-1F91-4D57-ABB8-0D958CA28CB3}">
      <dgm:prSet/>
      <dgm:spPr/>
      <dgm:t>
        <a:bodyPr/>
        <a:lstStyle/>
        <a:p>
          <a:endParaRPr lang="ru-RU"/>
        </a:p>
      </dgm:t>
    </dgm:pt>
    <dgm:pt modelId="{86D354C7-31A9-4686-AFA4-DD53B80ECC95}" type="sibTrans" cxnId="{D56A3C55-1F91-4D57-ABB8-0D958CA28CB3}">
      <dgm:prSet/>
      <dgm:spPr/>
      <dgm:t>
        <a:bodyPr/>
        <a:lstStyle/>
        <a:p>
          <a:endParaRPr lang="ru-RU"/>
        </a:p>
      </dgm:t>
    </dgm:pt>
    <dgm:pt modelId="{F4CC6286-8F7D-42EA-99C7-A51B28B887AA}" type="pres">
      <dgm:prSet presAssocID="{ACE882A4-7DD3-4935-9C44-B0E94C321C5F}" presName="vert0" presStyleCnt="0">
        <dgm:presLayoutVars>
          <dgm:dir/>
          <dgm:animOne val="branch"/>
          <dgm:animLvl val="lvl"/>
        </dgm:presLayoutVars>
      </dgm:prSet>
      <dgm:spPr/>
    </dgm:pt>
    <dgm:pt modelId="{06CBB310-7EC2-4FDB-BEA6-7BBBA4A146E6}" type="pres">
      <dgm:prSet presAssocID="{9FFF509B-7BF6-460C-BD5B-DF6D60048085}" presName="thickLine" presStyleLbl="alignNode1" presStyleIdx="0" presStyleCnt="4"/>
      <dgm:spPr/>
    </dgm:pt>
    <dgm:pt modelId="{0749C5EA-1004-42A4-B954-7540DD15D161}" type="pres">
      <dgm:prSet presAssocID="{9FFF509B-7BF6-460C-BD5B-DF6D60048085}" presName="horz1" presStyleCnt="0"/>
      <dgm:spPr/>
    </dgm:pt>
    <dgm:pt modelId="{1CB84E27-0859-42B3-AF3F-CFDFE53A5AA6}" type="pres">
      <dgm:prSet presAssocID="{9FFF509B-7BF6-460C-BD5B-DF6D60048085}" presName="tx1" presStyleLbl="revTx" presStyleIdx="0" presStyleCnt="4"/>
      <dgm:spPr/>
    </dgm:pt>
    <dgm:pt modelId="{CF43793F-9AD8-414D-8502-25C20EFE7219}" type="pres">
      <dgm:prSet presAssocID="{9FFF509B-7BF6-460C-BD5B-DF6D60048085}" presName="vert1" presStyleCnt="0"/>
      <dgm:spPr/>
    </dgm:pt>
    <dgm:pt modelId="{33422760-27D5-4131-9B2B-E0222667D9E7}" type="pres">
      <dgm:prSet presAssocID="{214CFE78-CDF4-46E0-AF63-93FE648EFC76}" presName="thickLine" presStyleLbl="alignNode1" presStyleIdx="1" presStyleCnt="4"/>
      <dgm:spPr/>
    </dgm:pt>
    <dgm:pt modelId="{7465870C-A77F-42D5-BBDD-C9C5C0905C70}" type="pres">
      <dgm:prSet presAssocID="{214CFE78-CDF4-46E0-AF63-93FE648EFC76}" presName="horz1" presStyleCnt="0"/>
      <dgm:spPr/>
    </dgm:pt>
    <dgm:pt modelId="{5D093641-C8C6-4769-97A6-137EFFDAF565}" type="pres">
      <dgm:prSet presAssocID="{214CFE78-CDF4-46E0-AF63-93FE648EFC76}" presName="tx1" presStyleLbl="revTx" presStyleIdx="1" presStyleCnt="4"/>
      <dgm:spPr/>
    </dgm:pt>
    <dgm:pt modelId="{23F156EE-F6B7-4879-8E86-7188AA89ECFC}" type="pres">
      <dgm:prSet presAssocID="{214CFE78-CDF4-46E0-AF63-93FE648EFC76}" presName="vert1" presStyleCnt="0"/>
      <dgm:spPr/>
    </dgm:pt>
    <dgm:pt modelId="{19F5991B-AA86-4A1D-8B14-13CCFC3993F1}" type="pres">
      <dgm:prSet presAssocID="{6B0D15C4-C287-45A7-BF66-C0968DF8991F}" presName="thickLine" presStyleLbl="alignNode1" presStyleIdx="2" presStyleCnt="4"/>
      <dgm:spPr/>
    </dgm:pt>
    <dgm:pt modelId="{B03BC263-BFA0-4320-A3CA-A19F320398D0}" type="pres">
      <dgm:prSet presAssocID="{6B0D15C4-C287-45A7-BF66-C0968DF8991F}" presName="horz1" presStyleCnt="0"/>
      <dgm:spPr/>
    </dgm:pt>
    <dgm:pt modelId="{AC61D75D-C1BB-491C-971F-8A88068AA795}" type="pres">
      <dgm:prSet presAssocID="{6B0D15C4-C287-45A7-BF66-C0968DF8991F}" presName="tx1" presStyleLbl="revTx" presStyleIdx="2" presStyleCnt="4"/>
      <dgm:spPr/>
    </dgm:pt>
    <dgm:pt modelId="{75EB8906-BC1A-494C-B74D-0EE9F34EB441}" type="pres">
      <dgm:prSet presAssocID="{6B0D15C4-C287-45A7-BF66-C0968DF8991F}" presName="vert1" presStyleCnt="0"/>
      <dgm:spPr/>
    </dgm:pt>
    <dgm:pt modelId="{6668A45D-E95C-490E-A8B8-19BBB24F2C29}" type="pres">
      <dgm:prSet presAssocID="{781733E5-E298-4CD6-A949-A68A8F08401D}" presName="thickLine" presStyleLbl="alignNode1" presStyleIdx="3" presStyleCnt="4"/>
      <dgm:spPr/>
    </dgm:pt>
    <dgm:pt modelId="{F090C366-E48A-4B43-ABAA-A73822E9E358}" type="pres">
      <dgm:prSet presAssocID="{781733E5-E298-4CD6-A949-A68A8F08401D}" presName="horz1" presStyleCnt="0"/>
      <dgm:spPr/>
    </dgm:pt>
    <dgm:pt modelId="{6DA509AF-E070-47A5-875F-559FEBB0E6EF}" type="pres">
      <dgm:prSet presAssocID="{781733E5-E298-4CD6-A949-A68A8F08401D}" presName="tx1" presStyleLbl="revTx" presStyleIdx="3" presStyleCnt="4"/>
      <dgm:spPr/>
    </dgm:pt>
    <dgm:pt modelId="{5BA4EE3C-EDF4-4C63-92D8-E166F00CC423}" type="pres">
      <dgm:prSet presAssocID="{781733E5-E298-4CD6-A949-A68A8F08401D}" presName="vert1" presStyleCnt="0"/>
      <dgm:spPr/>
    </dgm:pt>
  </dgm:ptLst>
  <dgm:cxnLst>
    <dgm:cxn modelId="{FFEB3408-7617-473C-878F-C243F597BD04}" type="presOf" srcId="{781733E5-E298-4CD6-A949-A68A8F08401D}" destId="{6DA509AF-E070-47A5-875F-559FEBB0E6EF}" srcOrd="0" destOrd="0" presId="urn:microsoft.com/office/officeart/2008/layout/LinedList"/>
    <dgm:cxn modelId="{3FB6B10F-3843-41A7-BFD9-D13B137295F3}" srcId="{ACE882A4-7DD3-4935-9C44-B0E94C321C5F}" destId="{9FFF509B-7BF6-460C-BD5B-DF6D60048085}" srcOrd="0" destOrd="0" parTransId="{21598E2E-247F-4BB3-982C-17B39B191290}" sibTransId="{13137B77-A1DC-4626-87ED-9826AFDB0898}"/>
    <dgm:cxn modelId="{C0725F27-43B9-4C50-B38F-5E5B17D5D81F}" type="presOf" srcId="{6B0D15C4-C287-45A7-BF66-C0968DF8991F}" destId="{AC61D75D-C1BB-491C-971F-8A88068AA795}" srcOrd="0" destOrd="0" presId="urn:microsoft.com/office/officeart/2008/layout/LinedList"/>
    <dgm:cxn modelId="{D56A3C55-1F91-4D57-ABB8-0D958CA28CB3}" srcId="{ACE882A4-7DD3-4935-9C44-B0E94C321C5F}" destId="{781733E5-E298-4CD6-A949-A68A8F08401D}" srcOrd="3" destOrd="0" parTransId="{119DD8CB-BBA9-4605-B7AE-1C65701E717C}" sibTransId="{86D354C7-31A9-4686-AFA4-DD53B80ECC95}"/>
    <dgm:cxn modelId="{1046E797-A129-4417-BB95-D028B2DAB72B}" type="presOf" srcId="{ACE882A4-7DD3-4935-9C44-B0E94C321C5F}" destId="{F4CC6286-8F7D-42EA-99C7-A51B28B887AA}" srcOrd="0" destOrd="0" presId="urn:microsoft.com/office/officeart/2008/layout/LinedList"/>
    <dgm:cxn modelId="{21A8289C-CCC9-4316-907B-761B87B1CE38}" type="presOf" srcId="{214CFE78-CDF4-46E0-AF63-93FE648EFC76}" destId="{5D093641-C8C6-4769-97A6-137EFFDAF565}" srcOrd="0" destOrd="0" presId="urn:microsoft.com/office/officeart/2008/layout/LinedList"/>
    <dgm:cxn modelId="{BFF0069E-1BBF-44CB-8184-50CA22EBBAFE}" srcId="{ACE882A4-7DD3-4935-9C44-B0E94C321C5F}" destId="{214CFE78-CDF4-46E0-AF63-93FE648EFC76}" srcOrd="1" destOrd="0" parTransId="{A46408B9-B428-4870-8FC5-DF797F5C63AD}" sibTransId="{D1B20FC1-95A3-4548-A40A-4C10FF8E6BE5}"/>
    <dgm:cxn modelId="{0DB956C5-496B-4A76-B33A-41D5F3B79FC6}" type="presOf" srcId="{9FFF509B-7BF6-460C-BD5B-DF6D60048085}" destId="{1CB84E27-0859-42B3-AF3F-CFDFE53A5AA6}" srcOrd="0" destOrd="0" presId="urn:microsoft.com/office/officeart/2008/layout/LinedList"/>
    <dgm:cxn modelId="{1A268CDE-481F-427C-AB64-91447A3E3868}" srcId="{ACE882A4-7DD3-4935-9C44-B0E94C321C5F}" destId="{6B0D15C4-C287-45A7-BF66-C0968DF8991F}" srcOrd="2" destOrd="0" parTransId="{689EA9DA-49C8-477F-87A9-8ED59A279FB1}" sibTransId="{C92EEF79-E9B4-477E-B924-EDA4EE1EF546}"/>
    <dgm:cxn modelId="{C9E8B4E0-B408-4F15-967A-20B1D5CECCF3}" type="presParOf" srcId="{F4CC6286-8F7D-42EA-99C7-A51B28B887AA}" destId="{06CBB310-7EC2-4FDB-BEA6-7BBBA4A146E6}" srcOrd="0" destOrd="0" presId="urn:microsoft.com/office/officeart/2008/layout/LinedList"/>
    <dgm:cxn modelId="{B786328D-B984-430F-B5A5-2FFC3A4C111F}" type="presParOf" srcId="{F4CC6286-8F7D-42EA-99C7-A51B28B887AA}" destId="{0749C5EA-1004-42A4-B954-7540DD15D161}" srcOrd="1" destOrd="0" presId="urn:microsoft.com/office/officeart/2008/layout/LinedList"/>
    <dgm:cxn modelId="{4C27D71E-895B-4147-BA58-95EE3E7A23F2}" type="presParOf" srcId="{0749C5EA-1004-42A4-B954-7540DD15D161}" destId="{1CB84E27-0859-42B3-AF3F-CFDFE53A5AA6}" srcOrd="0" destOrd="0" presId="urn:microsoft.com/office/officeart/2008/layout/LinedList"/>
    <dgm:cxn modelId="{F8D4E0CA-FB5B-4788-A83A-9CF13FB6E064}" type="presParOf" srcId="{0749C5EA-1004-42A4-B954-7540DD15D161}" destId="{CF43793F-9AD8-414D-8502-25C20EFE7219}" srcOrd="1" destOrd="0" presId="urn:microsoft.com/office/officeart/2008/layout/LinedList"/>
    <dgm:cxn modelId="{533396D7-3B05-4FBB-B43C-EC3263CE14BB}" type="presParOf" srcId="{F4CC6286-8F7D-42EA-99C7-A51B28B887AA}" destId="{33422760-27D5-4131-9B2B-E0222667D9E7}" srcOrd="2" destOrd="0" presId="urn:microsoft.com/office/officeart/2008/layout/LinedList"/>
    <dgm:cxn modelId="{9DBCF402-3105-427B-98AF-3EC5FABD8A12}" type="presParOf" srcId="{F4CC6286-8F7D-42EA-99C7-A51B28B887AA}" destId="{7465870C-A77F-42D5-BBDD-C9C5C0905C70}" srcOrd="3" destOrd="0" presId="urn:microsoft.com/office/officeart/2008/layout/LinedList"/>
    <dgm:cxn modelId="{B91F735C-6E94-4F6B-92D2-BECD4576A230}" type="presParOf" srcId="{7465870C-A77F-42D5-BBDD-C9C5C0905C70}" destId="{5D093641-C8C6-4769-97A6-137EFFDAF565}" srcOrd="0" destOrd="0" presId="urn:microsoft.com/office/officeart/2008/layout/LinedList"/>
    <dgm:cxn modelId="{5007A720-23A0-4D1D-8CC6-1ACFAC54BF9F}" type="presParOf" srcId="{7465870C-A77F-42D5-BBDD-C9C5C0905C70}" destId="{23F156EE-F6B7-4879-8E86-7188AA89ECFC}" srcOrd="1" destOrd="0" presId="urn:microsoft.com/office/officeart/2008/layout/LinedList"/>
    <dgm:cxn modelId="{296AD164-8A63-4341-8E0E-1401B21E7D86}" type="presParOf" srcId="{F4CC6286-8F7D-42EA-99C7-A51B28B887AA}" destId="{19F5991B-AA86-4A1D-8B14-13CCFC3993F1}" srcOrd="4" destOrd="0" presId="urn:microsoft.com/office/officeart/2008/layout/LinedList"/>
    <dgm:cxn modelId="{1AD9DC99-90A8-4143-8B8A-C86C6B9FF964}" type="presParOf" srcId="{F4CC6286-8F7D-42EA-99C7-A51B28B887AA}" destId="{B03BC263-BFA0-4320-A3CA-A19F320398D0}" srcOrd="5" destOrd="0" presId="urn:microsoft.com/office/officeart/2008/layout/LinedList"/>
    <dgm:cxn modelId="{2B43EA10-4757-47CA-A2E5-BF36FFDA7496}" type="presParOf" srcId="{B03BC263-BFA0-4320-A3CA-A19F320398D0}" destId="{AC61D75D-C1BB-491C-971F-8A88068AA795}" srcOrd="0" destOrd="0" presId="urn:microsoft.com/office/officeart/2008/layout/LinedList"/>
    <dgm:cxn modelId="{FB925A34-D6E2-4256-8C9E-9C8443CF965B}" type="presParOf" srcId="{B03BC263-BFA0-4320-A3CA-A19F320398D0}" destId="{75EB8906-BC1A-494C-B74D-0EE9F34EB441}" srcOrd="1" destOrd="0" presId="urn:microsoft.com/office/officeart/2008/layout/LinedList"/>
    <dgm:cxn modelId="{F46E3661-920A-4F97-98E0-5308B1CAFACE}" type="presParOf" srcId="{F4CC6286-8F7D-42EA-99C7-A51B28B887AA}" destId="{6668A45D-E95C-490E-A8B8-19BBB24F2C29}" srcOrd="6" destOrd="0" presId="urn:microsoft.com/office/officeart/2008/layout/LinedList"/>
    <dgm:cxn modelId="{527006CF-976F-4B7F-8DDF-8B26FCAC3832}" type="presParOf" srcId="{F4CC6286-8F7D-42EA-99C7-A51B28B887AA}" destId="{F090C366-E48A-4B43-ABAA-A73822E9E358}" srcOrd="7" destOrd="0" presId="urn:microsoft.com/office/officeart/2008/layout/LinedList"/>
    <dgm:cxn modelId="{8DECFD07-1B47-4CC3-9089-172B971B4F6D}" type="presParOf" srcId="{F090C366-E48A-4B43-ABAA-A73822E9E358}" destId="{6DA509AF-E070-47A5-875F-559FEBB0E6EF}" srcOrd="0" destOrd="0" presId="urn:microsoft.com/office/officeart/2008/layout/LinedList"/>
    <dgm:cxn modelId="{0B9C58E4-85C2-42D3-BE2F-A6C15855B3D7}" type="presParOf" srcId="{F090C366-E48A-4B43-ABAA-A73822E9E358}" destId="{5BA4EE3C-EDF4-4C63-92D8-E166F00CC4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B310-7EC2-4FDB-BEA6-7BBBA4A146E6}">
      <dsp:nvSpPr>
        <dsp:cNvPr id="0" name=""/>
        <dsp:cNvSpPr/>
      </dsp:nvSpPr>
      <dsp:spPr>
        <a:xfrm>
          <a:off x="0" y="0"/>
          <a:ext cx="66967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4E27-0859-42B3-AF3F-CFDFE53A5AA6}">
      <dsp:nvSpPr>
        <dsp:cNvPr id="0" name=""/>
        <dsp:cNvSpPr/>
      </dsp:nvSpPr>
      <dsp:spPr>
        <a:xfrm>
          <a:off x="0" y="0"/>
          <a:ext cx="669674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В 202</a:t>
          </a:r>
          <a:r>
            <a:rPr lang="en-US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3</a:t>
          </a: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 году стартовал и реализуется капитальный ремонт </a:t>
          </a:r>
          <a:r>
            <a:rPr lang="en-US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1 </a:t>
          </a: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филиала ул. Ереванская, д. 23 (с 25.12.2023) и 2 филиала Кавказский бульвар, д. 45 (с 27.11.2023).</a:t>
          </a:r>
        </a:p>
      </dsp:txBody>
      <dsp:txXfrm>
        <a:off x="0" y="0"/>
        <a:ext cx="6696744" cy="1242138"/>
      </dsp:txXfrm>
    </dsp:sp>
    <dsp:sp modelId="{33422760-27D5-4131-9B2B-E0222667D9E7}">
      <dsp:nvSpPr>
        <dsp:cNvPr id="0" name=""/>
        <dsp:cNvSpPr/>
      </dsp:nvSpPr>
      <dsp:spPr>
        <a:xfrm>
          <a:off x="0" y="1242138"/>
          <a:ext cx="66967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93641-C8C6-4769-97A6-137EFFDAF565}">
      <dsp:nvSpPr>
        <dsp:cNvPr id="0" name=""/>
        <dsp:cNvSpPr/>
      </dsp:nvSpPr>
      <dsp:spPr>
        <a:xfrm>
          <a:off x="0" y="1242138"/>
          <a:ext cx="669674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На время ремонтных работ участковые врачи филиала 1 ведут прием в филиале 3 ул. Домодедовская, д. 29, корп. 1.</a:t>
          </a:r>
        </a:p>
      </dsp:txBody>
      <dsp:txXfrm>
        <a:off x="0" y="1242138"/>
        <a:ext cx="6696744" cy="1242138"/>
      </dsp:txXfrm>
    </dsp:sp>
    <dsp:sp modelId="{19F5991B-AA86-4A1D-8B14-13CCFC3993F1}">
      <dsp:nvSpPr>
        <dsp:cNvPr id="0" name=""/>
        <dsp:cNvSpPr/>
      </dsp:nvSpPr>
      <dsp:spPr>
        <a:xfrm>
          <a:off x="0" y="2484276"/>
          <a:ext cx="66967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1D75D-C1BB-491C-971F-8A88068AA795}">
      <dsp:nvSpPr>
        <dsp:cNvPr id="0" name=""/>
        <dsp:cNvSpPr/>
      </dsp:nvSpPr>
      <dsp:spPr>
        <a:xfrm>
          <a:off x="0" y="2484276"/>
          <a:ext cx="669674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На время ремонтных работ участковые врачи филиала 2 ведут прием в головном здании ул. Домодедовская, д. 9.</a:t>
          </a:r>
        </a:p>
      </dsp:txBody>
      <dsp:txXfrm>
        <a:off x="0" y="2484276"/>
        <a:ext cx="6696744" cy="1242138"/>
      </dsp:txXfrm>
    </dsp:sp>
    <dsp:sp modelId="{6668A45D-E95C-490E-A8B8-19BBB24F2C29}">
      <dsp:nvSpPr>
        <dsp:cNvPr id="0" name=""/>
        <dsp:cNvSpPr/>
      </dsp:nvSpPr>
      <dsp:spPr>
        <a:xfrm>
          <a:off x="0" y="3726414"/>
          <a:ext cx="66967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509AF-E070-47A5-875F-559FEBB0E6EF}">
      <dsp:nvSpPr>
        <dsp:cNvPr id="0" name=""/>
        <dsp:cNvSpPr/>
      </dsp:nvSpPr>
      <dsp:spPr>
        <a:xfrm>
          <a:off x="0" y="3726414"/>
          <a:ext cx="669674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После завершения ремонта здания будут оснащены медицинским оборудованием в соответствии с </a:t>
          </a:r>
          <a:r>
            <a:rPr lang="ru-RU" sz="2000" b="1" kern="12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+mn-cs"/>
            </a:rPr>
            <a:t>«Новым московским стандартом поликлиники».</a:t>
          </a:r>
        </a:p>
      </dsp:txBody>
      <dsp:txXfrm>
        <a:off x="0" y="3726414"/>
        <a:ext cx="6696744" cy="124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0" y="-42541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951984" y="3472024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1984" y="4077072"/>
            <a:ext cx="4752528" cy="1700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b="1" i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Н.В. </a:t>
            </a:r>
            <a:r>
              <a:rPr lang="ru-RU" sz="3000" b="1" i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Околот</a:t>
            </a:r>
            <a:endParaRPr lang="ru-RU" sz="3000" b="1" i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1"/>
            <a:ext cx="6336779" cy="516468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 оказывают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155061" y="1547884"/>
            <a:ext cx="6336779" cy="5020666"/>
          </a:xfrm>
        </p:spPr>
        <p:txBody>
          <a:bodyPr numCol="2">
            <a:normAutofit/>
          </a:bodyPr>
          <a:lstStyle/>
          <a:p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 и общая врачебная практика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 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endParaRPr lang="ru-RU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6"/>
            <a:ext cx="5904656" cy="93550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Инвалиды и участники ВОВ,</a:t>
            </a:r>
            <a:b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</a:b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основные показатели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5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63952" y="1683843"/>
          <a:ext cx="6199584" cy="48039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4009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264953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18062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822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Ветераны ВОВ (УВОВ, блокадники, труженики тыла)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Инвалиды 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течении отчетного года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469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58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91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7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11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7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поликлиники;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22521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239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жалоб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163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144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260932" y="-110784"/>
            <a:ext cx="5544692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мероприятиях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176817" y="2132856"/>
            <a:ext cx="6840836" cy="489654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С целью ранней диагностики и профилактики заболеваний в павильоне здоровья «ГМЗ «Царицыно» осмотрено 7819 человек.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В рамках диспансеризации пациентов, перенесших </a:t>
            </a:r>
            <a:r>
              <a:rPr lang="en-US" sz="2400" dirty="0">
                <a:solidFill>
                  <a:srgbClr val="002060"/>
                </a:solidFill>
              </a:rPr>
              <a:t>COVID-19</a:t>
            </a:r>
            <a:r>
              <a:rPr lang="ru-RU" sz="2400" dirty="0">
                <a:solidFill>
                  <a:srgbClr val="002060"/>
                </a:solidFill>
              </a:rPr>
              <a:t>, обследовано 2591 человек.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С целью профилактики инфарктов, инсультов, неинфекционных заболеваний проведено 45 лекций в ЦМД ОБС, ОБЮ и Царицыно.</a:t>
            </a:r>
          </a:p>
          <a:p>
            <a:pPr algn="just"/>
            <a:endParaRPr lang="ru-RU" sz="2400" dirty="0"/>
          </a:p>
          <a:p>
            <a:endParaRPr lang="ru-RU" sz="1300" dirty="0"/>
          </a:p>
          <a:p>
            <a:endParaRPr lang="ru-RU" sz="1300" dirty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288032" y="818545"/>
            <a:ext cx="4824537" cy="606683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31904" y="692696"/>
            <a:ext cx="655272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263352" y="549275"/>
            <a:ext cx="11233248" cy="71948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Диспансеризация и </a:t>
            </a:r>
            <a:r>
              <a:rPr lang="ru-RU" sz="3200" b="1" dirty="0" err="1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профосмотры</a:t>
            </a:r>
            <a:endParaRPr lang="ru-RU" sz="3200" b="1" dirty="0">
              <a:solidFill>
                <a:srgbClr val="0070C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12075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8274559" y="2949526"/>
            <a:ext cx="3453570" cy="37719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14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76" y="4259413"/>
            <a:ext cx="6027911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Профосмотры – дополнительно прошли ещё 17244 человека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120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Итоги диспансеризации: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 группа здоровья - 5630 (6,7%)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 группа здоровья - 1109  (1,3%)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III а группа здоровья - 40899  (48,6%)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III</a:t>
            </a:r>
            <a:r>
              <a:rPr lang="en-US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б группа здоровья – 36483 (43,4%)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0399" y="1412776"/>
          <a:ext cx="38534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E1D3A4-87EE-4BFD-98C3-DB9749262F91}"/>
              </a:ext>
            </a:extLst>
          </p:cNvPr>
          <p:cNvSpPr/>
          <p:nvPr/>
        </p:nvSpPr>
        <p:spPr>
          <a:xfrm>
            <a:off x="6600056" y="1421098"/>
            <a:ext cx="5040559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Выявлено:</a:t>
            </a:r>
          </a:p>
          <a:p>
            <a:pPr marL="71755" marR="71755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Онкологические заболевания – 10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Болезни сердечно-сосудистой системы – 105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Сахарный диабет - 23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9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2708920"/>
            <a:ext cx="5112642" cy="316835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 fontScale="90000"/>
          </a:bodyPr>
          <a:lstStyle/>
          <a:p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</a:t>
            </a:r>
            <a:b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Вакцинация от гриппа в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эпидсезон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проводилась как в прививочных кабинетах, так и мобильными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бригадами на предприятиях и в организациях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385" y="2224896"/>
            <a:ext cx="52565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 проводилась иммунизация: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гепатита В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дифтерии/столбняка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клещевого энцефалита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пневококковой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шигеллеза</a:t>
            </a: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менингита (призывникам)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36160" y="2708920"/>
            <a:ext cx="3721421" cy="338437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15394" y="4592456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15394" y="2348880"/>
            <a:ext cx="14532" cy="432048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1383" y="4221088"/>
            <a:ext cx="11179254" cy="2520280"/>
          </a:xfrm>
          <a:prstGeom prst="roundRect">
            <a:avLst/>
          </a:prstGeom>
          <a:solidFill>
            <a:srgbClr val="B7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2020" y="1072529"/>
            <a:ext cx="11179254" cy="2499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29267" cy="7684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комфортных условий для пациентов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Разделение потоков здоровых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Визуальный контроль пациентов,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Положительный эффект от организации зон комфортного ожидания.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2978" y="1316729"/>
            <a:ext cx="105710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Организована консультативная помощь сотрудниками МФЦ при входе в поликлинику, в том числе 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инфоматов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Организованы зоны буфетов.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каждом этаже функционируют туалетные комнаты, в том числе и для МГН.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Организованы фильтры-боксы для разделения потока соматических и контактных пациентов и зоны комфортного ожидания приема дежурного врача.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Создана унифицированная система навигации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9402952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305255" cy="5416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61727" y="1157073"/>
            <a:ext cx="2754552" cy="5584295"/>
            <a:chOff x="2882606" y="1157073"/>
            <a:chExt cx="2052228" cy="558429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284942" y="2440487"/>
              <a:ext cx="16498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204843" y="2924944"/>
              <a:ext cx="161763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319565" y="1157073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52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071655" y="1157072"/>
            <a:ext cx="2644120" cy="5705121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2924944"/>
              <a:ext cx="2052228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до приёма ответить в чат-боте на вопросы в приложении ЕМИАС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Оцифровка всех документов, которые отсутствуют в ЕМИАС, что позволяет врачу увидеть необходимую информацию, не копируя документы пациента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</a:t>
              </a:r>
              <a:r>
                <a:rPr lang="ru-RU" sz="12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Госуслуг</a:t>
              </a: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8832304" y="1757797"/>
            <a:ext cx="2622876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904311" y="2477386"/>
            <a:ext cx="255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904312" y="2924944"/>
            <a:ext cx="2160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в каждом здании поликлиники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</a:t>
            </a:r>
            <a:r>
              <a:rPr lang="ru-RU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проактивного</a:t>
            </a: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диспансерного наблюдения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для пациентов с ХСН и заболеваниями ССС </a:t>
            </a:r>
          </a:p>
        </p:txBody>
      </p:sp>
      <p:sp>
        <p:nvSpPr>
          <p:cNvPr id="37" name="Овал 36"/>
          <p:cNvSpPr/>
          <p:nvPr/>
        </p:nvSpPr>
        <p:spPr>
          <a:xfrm>
            <a:off x="9511278" y="114545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1336152"/>
            <a:ext cx="883524" cy="883524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551384" y="1789537"/>
            <a:ext cx="2376264" cy="4951831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Администраторы МФЦ – помощь в записи через </a:t>
            </a:r>
            <a:r>
              <a:rPr lang="ru-RU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инфоматы</a:t>
            </a: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мониторинг очередей около медицинских постов и коридоров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01344" y="111371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6" y="1317644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FA5133-0351-4883-B944-4D2D94F1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A4314-69A3-4E8A-ADC8-06B79976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FEEFE-09EA-4FD1-B8EA-B241DA84CC7C}"/>
              </a:ext>
            </a:extLst>
          </p:cNvPr>
          <p:cNvSpPr txBox="1"/>
          <p:nvPr/>
        </p:nvSpPr>
        <p:spPr>
          <a:xfrm>
            <a:off x="3431704" y="2782669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72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6" y="1124746"/>
            <a:ext cx="10801351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 с н о в н ы е   п о к а з а т е л 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6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7" y="2280858"/>
            <a:ext cx="183532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1250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6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613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81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750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683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3296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53647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 (19531 человек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33719</a:t>
            </a:r>
            <a:r>
              <a:rPr lang="ru-RU" sz="2600" dirty="0">
                <a:latin typeface="Roboto" panose="020B0604020202020204" pitchFamily="2" charset="0"/>
                <a:ea typeface="Roboto" panose="020B0604020202020204" pitchFamily="2" charset="0"/>
              </a:rPr>
              <a:t> </a:t>
            </a:r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</a:rPr>
              <a:t>ч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еловек (12244 человек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6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39729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 (14667 человек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37365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человека (14092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514525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164460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человека (60056 человек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6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1" y="5445226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166754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       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" y="2707012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3" y="5033171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2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F82D4FE-4318-417A-9003-90A35ED9B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71091"/>
              </p:ext>
            </p:extLst>
          </p:nvPr>
        </p:nvGraphicFramePr>
        <p:xfrm>
          <a:off x="4333287" y="4771204"/>
          <a:ext cx="7163390" cy="221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3002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9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40" y="476673"/>
            <a:ext cx="6840835" cy="598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Посещения поликлиники в 2023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260648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705715" y="1484786"/>
            <a:ext cx="1966349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805824</a:t>
            </a:r>
            <a:endParaRPr lang="en-US" sz="35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в 2023 году, всего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9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76104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06703" y="53173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5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3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FCC75B3-F1BD-44FA-847C-348380C04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203689"/>
              </p:ext>
            </p:extLst>
          </p:nvPr>
        </p:nvGraphicFramePr>
        <p:xfrm>
          <a:off x="6991647" y="1052737"/>
          <a:ext cx="4504303" cy="15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770ABB4-9E55-4C57-8581-1023BE0C7D34}"/>
              </a:ext>
            </a:extLst>
          </p:cNvPr>
          <p:cNvSpPr txBox="1">
            <a:spLocks/>
          </p:cNvSpPr>
          <p:nvPr/>
        </p:nvSpPr>
        <p:spPr>
          <a:xfrm>
            <a:off x="4936002" y="2702921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Профилактические приёмы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1691CFE-93A4-4DD9-B4E5-8386A7E65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634088"/>
              </p:ext>
            </p:extLst>
          </p:nvPr>
        </p:nvGraphicFramePr>
        <p:xfrm>
          <a:off x="4936002" y="2630912"/>
          <a:ext cx="3070925" cy="362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C24C4F9B-F3FC-4485-818F-9FFE6FA80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243103"/>
              </p:ext>
            </p:extLst>
          </p:nvPr>
        </p:nvGraphicFramePr>
        <p:xfrm>
          <a:off x="8107116" y="2589218"/>
          <a:ext cx="3070925" cy="362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186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PMingLiU-ExtB" panose="02020500000000000000" pitchFamily="18" charset="-120"/>
              </a:rPr>
              <a:t>4</a:t>
            </a:fld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П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к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т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л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и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  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л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в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а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е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м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о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с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т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и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6" y="1124744"/>
            <a:ext cx="10801351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9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1" y="1443738"/>
            <a:ext cx="582687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62185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80187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98189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5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1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5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466647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" y="4221042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643499339"/>
              </p:ext>
            </p:extLst>
          </p:nvPr>
        </p:nvGraphicFramePr>
        <p:xfrm>
          <a:off x="2246814" y="2689657"/>
          <a:ext cx="9282551" cy="35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6300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Кадры в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2023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году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1406" y="5119314"/>
            <a:ext cx="8857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За 2023 год было принято на работу: врач-терапевт участковый/врач общей практики - 23 чел., врач-оториноларинголог - 1 чел., врач-невролог – 1 чел., врач-офтальмолог – 3 чел., врач-травматолог – 1 чел., врач-эндоскопист – 1 чел., врач ультразвуковой диагностики – 2 чел., врач-физиотерапевт – 1 чел.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3065" y="2311683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249,5</a:t>
            </a:r>
          </a:p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61299" y="2307834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254,25</a:t>
            </a:r>
          </a:p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ставок нет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621653" y="2248141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125,00</a:t>
            </a:r>
          </a:p>
          <a:p>
            <a:pPr algn="ctr"/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5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0914C-83F3-410D-9A59-FCBBE93554BA}"/>
              </a:ext>
            </a:extLst>
          </p:cNvPr>
          <p:cNvSpPr txBox="1"/>
          <p:nvPr/>
        </p:nvSpPr>
        <p:spPr>
          <a:xfrm>
            <a:off x="1559715" y="1387515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Врачи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1EB077B-BA2E-4189-A7D3-BEE02DF5A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016585"/>
              </p:ext>
            </p:extLst>
          </p:nvPr>
        </p:nvGraphicFramePr>
        <p:xfrm>
          <a:off x="695325" y="1275007"/>
          <a:ext cx="2458395" cy="342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F14A7E60-3D57-4F81-8223-8C3D8B6B5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962272"/>
              </p:ext>
            </p:extLst>
          </p:nvPr>
        </p:nvGraphicFramePr>
        <p:xfrm>
          <a:off x="3473722" y="1268760"/>
          <a:ext cx="2458395" cy="342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36339FA-B9D4-49A2-A851-70B3E7E8F83D}"/>
              </a:ext>
            </a:extLst>
          </p:cNvPr>
          <p:cNvSpPr txBox="1"/>
          <p:nvPr/>
        </p:nvSpPr>
        <p:spPr>
          <a:xfrm>
            <a:off x="3454827" y="1387515"/>
            <a:ext cx="2491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Средний мед. персонал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347FE381-5075-41F3-B75E-AC2650068710}"/>
              </a:ext>
            </a:extLst>
          </p:cNvPr>
          <p:cNvSpPr txBox="1">
            <a:spLocks/>
          </p:cNvSpPr>
          <p:nvPr/>
        </p:nvSpPr>
        <p:spPr>
          <a:xfrm>
            <a:off x="6226063" y="1387514"/>
            <a:ext cx="2606241" cy="33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+mn-cs"/>
              </a:rPr>
              <a:t>Младший мед. персонал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CE6D34E3-8514-4EF3-B18D-300F7BBA1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877167"/>
              </p:ext>
            </p:extLst>
          </p:nvPr>
        </p:nvGraphicFramePr>
        <p:xfrm>
          <a:off x="9035753" y="1268760"/>
          <a:ext cx="2458395" cy="342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27509C38-84EB-4B4F-A51E-587AB204A2E0}"/>
              </a:ext>
            </a:extLst>
          </p:cNvPr>
          <p:cNvSpPr txBox="1">
            <a:spLocks/>
          </p:cNvSpPr>
          <p:nvPr/>
        </p:nvSpPr>
        <p:spPr>
          <a:xfrm>
            <a:off x="8979518" y="1387514"/>
            <a:ext cx="2458395" cy="338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+mn-cs"/>
              </a:rPr>
              <a:t>Прочие</a:t>
            </a:r>
          </a:p>
        </p:txBody>
      </p:sp>
    </p:spTree>
    <p:extLst>
      <p:ext uri="{BB962C8B-B14F-4D97-AF65-F5344CB8AC3E}">
        <p14:creationId xmlns:p14="http://schemas.microsoft.com/office/powerpoint/2010/main" val="351824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351142-2C3A-4AD7-8462-CAA1AF2C5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02540" y="4716926"/>
            <a:ext cx="95827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На текущий момент сформировано: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61</a:t>
            </a: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 терапевтический участок, </a:t>
            </a:r>
            <a:r>
              <a:rPr lang="ru-RU" sz="2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8</a:t>
            </a: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 участков врачей проекта «Хроники»,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 участка врачей проекта «Патронаж».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D7BFD3B-5E83-43CC-A64D-A73A45C57A0F}"/>
              </a:ext>
            </a:extLst>
          </p:cNvPr>
          <p:cNvGrpSpPr/>
          <p:nvPr/>
        </p:nvGrpSpPr>
        <p:grpSpPr>
          <a:xfrm>
            <a:off x="544557" y="5115584"/>
            <a:ext cx="1080120" cy="1080120"/>
            <a:chOff x="6913958" y="3711093"/>
            <a:chExt cx="1080120" cy="1080120"/>
          </a:xfrm>
        </p:grpSpPr>
        <p:sp>
          <p:nvSpPr>
            <p:cNvPr id="30" name="Овал 29"/>
            <p:cNvSpPr/>
            <p:nvPr/>
          </p:nvSpPr>
          <p:spPr>
            <a:xfrm>
              <a:off x="6913958" y="3711093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9B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" panose="020B0604020202020204" pitchFamily="2" charset="0"/>
                <a:ea typeface="Roboto" panose="020B0604020202020204" pitchFamily="2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120" y="3924256"/>
              <a:ext cx="555797" cy="555797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6</a:t>
            </a:fld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19" name="Скругленный прямоугольник 5">
            <a:extLst>
              <a:ext uri="{FF2B5EF4-FFF2-40B4-BE49-F238E27FC236}">
                <a16:creationId xmlns:a16="http://schemas.microsoft.com/office/drawing/2014/main" id="{0C442AA5-F09E-42B9-92EC-454361AF0C0C}"/>
              </a:ext>
            </a:extLst>
          </p:cNvPr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0873283" cy="54165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Обучение врачей общей практики и их работа на участках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1FFFA6E-15FC-42B9-A42A-624D4BDE1523}"/>
              </a:ext>
            </a:extLst>
          </p:cNvPr>
          <p:cNvGrpSpPr/>
          <p:nvPr/>
        </p:nvGrpSpPr>
        <p:grpSpPr>
          <a:xfrm>
            <a:off x="544557" y="1028737"/>
            <a:ext cx="1080120" cy="1080120"/>
            <a:chOff x="1055440" y="1268760"/>
            <a:chExt cx="1080120" cy="1080120"/>
          </a:xfrm>
        </p:grpSpPr>
        <p:sp>
          <p:nvSpPr>
            <p:cNvPr id="16" name="Овал 15"/>
            <p:cNvSpPr/>
            <p:nvPr/>
          </p:nvSpPr>
          <p:spPr>
            <a:xfrm>
              <a:off x="1055440" y="1268760"/>
              <a:ext cx="1080120" cy="1080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9B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" panose="020B0604020202020204" pitchFamily="2" charset="0"/>
                <a:ea typeface="Roboto" panose="020B0604020202020204" pitchFamily="2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987" y="1408141"/>
              <a:ext cx="738807" cy="73880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660508" y="1168118"/>
            <a:ext cx="6941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В последние два года прошли повышение квалификации </a:t>
            </a:r>
            <a:r>
              <a:rPr lang="ru-RU" sz="24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253</a:t>
            </a:r>
            <a:r>
              <a:rPr lang="ru-RU" sz="32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врача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3D9705D-ECB1-40DF-8D02-90710F274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414258"/>
              </p:ext>
            </p:extLst>
          </p:nvPr>
        </p:nvGraphicFramePr>
        <p:xfrm>
          <a:off x="1815224" y="1239474"/>
          <a:ext cx="2814746" cy="34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18BC5AB-243E-41A0-AC86-3CB523EE965D}"/>
              </a:ext>
            </a:extLst>
          </p:cNvPr>
          <p:cNvSpPr txBox="1"/>
          <p:nvPr/>
        </p:nvSpPr>
        <p:spPr>
          <a:xfrm>
            <a:off x="2962718" y="17376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2022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1AB74E00-01DB-445C-AE31-1B0955B8F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380022"/>
              </p:ext>
            </p:extLst>
          </p:nvPr>
        </p:nvGraphicFramePr>
        <p:xfrm>
          <a:off x="6372112" y="1243334"/>
          <a:ext cx="2814746" cy="34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97664FB-AFE1-4A70-9A8A-9719CC5AC604}"/>
              </a:ext>
            </a:extLst>
          </p:cNvPr>
          <p:cNvSpPr txBox="1"/>
          <p:nvPr/>
        </p:nvSpPr>
        <p:spPr>
          <a:xfrm>
            <a:off x="7536160" y="175289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5">
            <a:extLst>
              <a:ext uri="{FF2B5EF4-FFF2-40B4-BE49-F238E27FC236}">
                <a16:creationId xmlns:a16="http://schemas.microsoft.com/office/drawing/2014/main" id="{45B5B72D-F001-44BB-8582-F7CB9C1091E3}"/>
              </a:ext>
            </a:extLst>
          </p:cNvPr>
          <p:cNvSpPr/>
          <p:nvPr/>
        </p:nvSpPr>
        <p:spPr>
          <a:xfrm>
            <a:off x="8758650" y="136525"/>
            <a:ext cx="2809958" cy="6584949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8" name="Скругленный прямоугольник 5">
            <a:extLst>
              <a:ext uri="{FF2B5EF4-FFF2-40B4-BE49-F238E27FC236}">
                <a16:creationId xmlns:a16="http://schemas.microsoft.com/office/drawing/2014/main" id="{C8B62765-F1BE-41AE-9446-B09BE727924F}"/>
              </a:ext>
            </a:extLst>
          </p:cNvPr>
          <p:cNvSpPr/>
          <p:nvPr/>
        </p:nvSpPr>
        <p:spPr>
          <a:xfrm>
            <a:off x="11253" y="1988840"/>
            <a:ext cx="8607526" cy="453650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ctrTitle"/>
          </p:nvPr>
        </p:nvSpPr>
        <p:spPr>
          <a:xfrm>
            <a:off x="191344" y="692696"/>
            <a:ext cx="9144000" cy="50405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Капитальный ремонт поликлиники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1344" y="1298111"/>
            <a:ext cx="6888761" cy="69072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3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В 202</a:t>
            </a:r>
            <a:r>
              <a:rPr lang="en-US" sz="23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3</a:t>
            </a:r>
            <a:r>
              <a:rPr lang="ru-RU" sz="23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 году реализован капитальный ремонт головного здания, ул. Домодедовская, д. 9</a:t>
            </a:r>
          </a:p>
          <a:p>
            <a:pPr algn="l"/>
            <a:endParaRPr lang="ru-RU" sz="23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7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2441-B5DF-45F1-A55D-900F88649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5" y="2160191"/>
            <a:ext cx="2949829" cy="39331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9D0B27-B834-4F54-87F7-F877D64EE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5" y="2160191"/>
            <a:ext cx="2400262" cy="18040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5B4301-F358-4765-891A-103026F20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03" y="4325549"/>
            <a:ext cx="2400262" cy="17653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31715B-2425-438E-8836-CC1F34543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60648"/>
            <a:ext cx="2074313" cy="27657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D42A82-49F5-4F9D-BD6B-5D11324A9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08" y="2160191"/>
            <a:ext cx="2494776" cy="18036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751194-1783-4D6B-B9B5-645A35967B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415148"/>
            <a:ext cx="2074884" cy="28935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147F66-E50E-4FDC-B1C7-1F20927802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08" y="4334446"/>
            <a:ext cx="2494776" cy="17564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19358F-DDB0-4C00-904F-A693D1A701DE}"/>
              </a:ext>
            </a:extLst>
          </p:cNvPr>
          <p:cNvSpPr txBox="1"/>
          <p:nvPr/>
        </p:nvSpPr>
        <p:spPr>
          <a:xfrm>
            <a:off x="5713681" y="3919458"/>
            <a:ext cx="2949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Аппарат КТ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6EF6BD-7712-446E-81C9-EBAC1D71FB73}"/>
              </a:ext>
            </a:extLst>
          </p:cNvPr>
          <p:cNvSpPr txBox="1"/>
          <p:nvPr/>
        </p:nvSpPr>
        <p:spPr>
          <a:xfrm>
            <a:off x="8663510" y="6265550"/>
            <a:ext cx="2949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Маммограф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8E8ADA-D474-4164-AD26-5CB08258A1F1}"/>
              </a:ext>
            </a:extLst>
          </p:cNvPr>
          <p:cNvSpPr txBox="1"/>
          <p:nvPr/>
        </p:nvSpPr>
        <p:spPr>
          <a:xfrm>
            <a:off x="9120335" y="2990658"/>
            <a:ext cx="20743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Аппарат МРТ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D9053-6E43-4A26-9C41-A3409F194A98}"/>
              </a:ext>
            </a:extLst>
          </p:cNvPr>
          <p:cNvSpPr txBox="1"/>
          <p:nvPr/>
        </p:nvSpPr>
        <p:spPr>
          <a:xfrm>
            <a:off x="1192394" y="607901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Главный вход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2D0087-EC7E-42C0-903A-EDF66D58A7CD}"/>
              </a:ext>
            </a:extLst>
          </p:cNvPr>
          <p:cNvSpPr txBox="1"/>
          <p:nvPr/>
        </p:nvSpPr>
        <p:spPr>
          <a:xfrm>
            <a:off x="5656672" y="6071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Рентгеновский аппарат типа </a:t>
            </a:r>
            <a:r>
              <a:rPr lang="en-US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U-</a:t>
            </a:r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дуга</a:t>
            </a:r>
          </a:p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431478-BBC8-420F-962C-EE978229346B}"/>
              </a:ext>
            </a:extLst>
          </p:cNvPr>
          <p:cNvSpPr txBox="1"/>
          <p:nvPr/>
        </p:nvSpPr>
        <p:spPr>
          <a:xfrm>
            <a:off x="4008464" y="6061893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Кабинет врача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9E7C2-7568-4DFA-9582-0BE41BD0D388}"/>
              </a:ext>
            </a:extLst>
          </p:cNvPr>
          <p:cNvSpPr txBox="1"/>
          <p:nvPr/>
        </p:nvSpPr>
        <p:spPr>
          <a:xfrm>
            <a:off x="3849142" y="3919458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Стойка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97191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830C4CAD-8E2D-4ECA-A2AE-3D8C9C3B8A7D}"/>
              </a:ext>
            </a:extLst>
          </p:cNvPr>
          <p:cNvSpPr/>
          <p:nvPr/>
        </p:nvSpPr>
        <p:spPr>
          <a:xfrm>
            <a:off x="172532" y="1196751"/>
            <a:ext cx="7438919" cy="496855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ctrTitle"/>
          </p:nvPr>
        </p:nvSpPr>
        <p:spPr>
          <a:xfrm>
            <a:off x="191344" y="692696"/>
            <a:ext cx="9144000" cy="50405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Капитальный ремонт поликлиники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40F6EED-F3B4-438E-B6E3-8E8EAB069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108753"/>
              </p:ext>
            </p:extLst>
          </p:nvPr>
        </p:nvGraphicFramePr>
        <p:xfrm>
          <a:off x="551384" y="1340171"/>
          <a:ext cx="6696744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8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Ситник СЮ\Desktop\новый сти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64" y="256130"/>
            <a:ext cx="456173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итник СЮ\Desktop\новый сти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64" y="3215602"/>
            <a:ext cx="4561735" cy="30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6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F22D22-8BF2-4CFF-8AAD-A496821E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9336" y="549275"/>
            <a:ext cx="66247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260649"/>
            <a:ext cx="5231904" cy="63367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9</a:t>
            </a:fld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5A9E9BA-55C9-4DA8-9411-D19B8D69178E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70124"/>
          <a:ext cx="6504723" cy="67025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6986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2387737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</a:tblGrid>
              <a:tr h="4470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Оборудование поликлиники на 31.12.2023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Рентгеновские аппараты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Маммограф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U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-дуга (флюорограф)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Денситометр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24978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 них: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экспертного класса</a:t>
                      </a:r>
                      <a:endParaRPr lang="en-US" sz="1800" b="0" i="0" u="none" strike="noStrike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             премиум класса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Arial" panose="020B0604020202020204" pitchFamily="34" charset="0"/>
                        </a:rPr>
                        <a:t>             высокого класса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Холтер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821591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СМАД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Бодиплетизмограф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93943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ЭНМГ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224456"/>
                  </a:ext>
                </a:extLst>
              </a:tr>
              <a:tr h="416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ЭЭГ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2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2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34380</TotalTime>
  <Words>1214</Words>
  <Application>Microsoft Office PowerPoint</Application>
  <PresentationFormat>Широкоэкранный</PresentationFormat>
  <Paragraphs>267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PMingLiU-ExtB</vt:lpstr>
      <vt:lpstr>Arial</vt:lpstr>
      <vt:lpstr>Calibri</vt:lpstr>
      <vt:lpstr>Calibri Light</vt:lpstr>
      <vt:lpstr>Roboto</vt:lpstr>
      <vt:lpstr>Тема Office</vt:lpstr>
      <vt:lpstr>Годовой отчет</vt:lpstr>
      <vt:lpstr>О с н о в н ы е   п о к а з а т е л и</vt:lpstr>
      <vt:lpstr>Посещения поликлиники в 2023 году </vt:lpstr>
      <vt:lpstr>П о к а з а т е л и    з а б о л е в а е м о с т и</vt:lpstr>
      <vt:lpstr>Кадры в 2023 году</vt:lpstr>
      <vt:lpstr>Обучение врачей общей практики и их работа на участках</vt:lpstr>
      <vt:lpstr>Капитальный ремонт поликлиники</vt:lpstr>
      <vt:lpstr>Капитальный ремонт поликлиники</vt:lpstr>
      <vt:lpstr>Презентация PowerPoint</vt:lpstr>
      <vt:lpstr>ГБУЗ «ГП № 166 ДЗМ» оказывают помощь по различным профилям</vt:lpstr>
      <vt:lpstr>Инвалиды и участники ВОВ,  основные показатели</vt:lpstr>
      <vt:lpstr>Работа по рассмотрению жалоб и обращений граждан</vt:lpstr>
      <vt:lpstr>Участие в массовых акциях и мероприятиях</vt:lpstr>
      <vt:lpstr>Диспансеризация и профосмотры</vt:lpstr>
      <vt:lpstr>                                 Прививочная работа   Вакцинация от гриппа в эпидсезон проводилась как в прививочных кабинетах, так и мобильными бригадами на предприятиях и в организациях.</vt:lpstr>
      <vt:lpstr>Создание комфортных условий для пациентов </vt:lpstr>
      <vt:lpstr>Мероприятия в поликлиниках, реализованные в 2023 году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BaranchikovaNA</cp:lastModifiedBy>
  <cp:revision>559</cp:revision>
  <cp:lastPrinted>2022-03-09T12:01:03Z</cp:lastPrinted>
  <dcterms:created xsi:type="dcterms:W3CDTF">2019-02-11T07:19:05Z</dcterms:created>
  <dcterms:modified xsi:type="dcterms:W3CDTF">2024-02-09T12:27:37Z</dcterms:modified>
</cp:coreProperties>
</file>