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29999999999999"/>
          <c:y val="0.26621"/>
          <c:w val="0.44209999999999999"/>
          <c:h val="0.587319999999999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66-4876-B981-5119AC877215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66-4876-B981-5119AC877215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66-4876-B981-5119AC877215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66-4876-B981-5119AC877215}"/>
              </c:ext>
            </c:extLst>
          </c:dPt>
          <c:dLbls>
            <c:dLbl>
              <c:idx val="0"/>
              <c:layout>
                <c:manualLayout>
                  <c:x val="0.24385265669513059"/>
                  <c:y val="-6.2405979666193372E-2"/>
                </c:manualLayout>
              </c:layout>
              <c:tx>
                <c:rich>
                  <a:bodyPr rot="0" spcFirstLastPara="1" vertOverflow="ellipsis" vert="horz" wrap="square" lIns="38099" tIns="19049" rIns="38099" bIns="19049" anchor="ctr" anchorCtr="1">
                    <a:noAutofit/>
                  </a:bodyPr>
                  <a:lstStyle/>
                  <a:p>
                    <a:pPr>
                      <a:defRPr sz="1600" b="0" i="0" u="none" strike="noStrike" baseline="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</a:defRPr>
                    </a:pPr>
                    <a:r>
                      <a:rPr lang="ru-RU" dirty="0"/>
                      <a:t>357</a:t>
                    </a:r>
                  </a:p>
                  <a:p>
                    <a:pPr>
                      <a:defRPr sz="16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</a:defRPr>
                    </a:pPr>
                    <a:r>
                      <a:rPr lang="ru-RU" dirty="0"/>
                      <a:t> дети до 1 года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099" tIns="19049" rIns="38099" bIns="19049" anchor="ctr" anchorCtr="1">
                  <a:noAutofit/>
                </a:bodyPr>
                <a:lstStyle/>
                <a:p>
                  <a:pPr>
                    <a:defRPr sz="1600" b="0" i="0" u="none" strike="noStrike" baseline="0">
                      <a:solidFill>
                        <a:schemeClr val="accent6"/>
                      </a:solidFill>
                      <a:latin typeface="Roboto"/>
                      <a:ea typeface="Roboto"/>
                      <a:cs typeface="Roboto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766-4876-B981-5119AC87721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0.17351217623951215"/>
                  <c:y val="0.13593204364381989"/>
                </c:manualLayout>
              </c:layout>
              <c:tx>
                <c:rich>
                  <a:bodyPr rot="0" spcFirstLastPara="1" vertOverflow="ellipsis" vert="horz" wrap="square" lIns="38099" tIns="19049" rIns="38099" bIns="19049" anchor="ctr" anchorCtr="1">
                    <a:noAutofit/>
                  </a:bodyPr>
                  <a:lstStyle/>
                  <a:p>
                    <a:pPr>
                      <a:defRPr sz="1600" b="0" i="0" u="none" strike="noStrike" baseline="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</a:defRPr>
                    </a:pPr>
                    <a:r>
                      <a:rPr lang="ru-RU" dirty="0"/>
                      <a:t>603</a:t>
                    </a:r>
                  </a:p>
                  <a:p>
                    <a:pPr>
                      <a:defRPr sz="16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</a:defRPr>
                    </a:pPr>
                    <a:r>
                      <a:rPr lang="ru-RU" dirty="0"/>
                      <a:t>подростки</a:t>
                    </a:r>
                  </a:p>
                  <a:p>
                    <a:pPr>
                      <a:defRPr sz="16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</a:defRPr>
                    </a:pPr>
                    <a:r>
                      <a:rPr lang="ru-RU" dirty="0"/>
                      <a:t> 14 лет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099" tIns="19049" rIns="38099" bIns="19049" anchor="ctr" anchorCtr="1">
                  <a:noAutofit/>
                </a:bodyPr>
                <a:lstStyle/>
                <a:p>
                  <a:pPr>
                    <a:defRPr sz="1600" b="0" i="0" u="none" strike="noStrike" baseline="0">
                      <a:solidFill>
                        <a:schemeClr val="accent1"/>
                      </a:solidFill>
                      <a:latin typeface="Roboto"/>
                      <a:ea typeface="Roboto"/>
                      <a:cs typeface="Roboto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766-4876-B981-5119AC87721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188505095870919"/>
                      <c:h val="0.2630184704331396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6434270205100715"/>
                  <c:y val="8.4952204415211091E-3"/>
                </c:manualLayout>
              </c:layout>
              <c:tx>
                <c:rich>
                  <a:bodyPr rot="0" spcFirstLastPara="1" vertOverflow="ellipsis" vert="horz" wrap="square" lIns="38099" tIns="19049" rIns="38099" bIns="19049" anchor="ctr" anchorCtr="1">
                    <a:noAutofit/>
                  </a:bodyPr>
                  <a:lstStyle/>
                  <a:p>
                    <a:pPr>
                      <a:defRPr sz="1600" b="0" i="0" u="none" strike="noStrike" baseline="0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</a:defRPr>
                    </a:pPr>
                    <a:endParaRPr lang="ru-RU" dirty="0"/>
                  </a:p>
                  <a:p>
                    <a:pPr>
                      <a:defRPr sz="1600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</a:defRPr>
                    </a:pPr>
                    <a:r>
                      <a:rPr lang="ru-RU" dirty="0"/>
                      <a:t>1429</a:t>
                    </a:r>
                  </a:p>
                  <a:p>
                    <a:pPr>
                      <a:defRPr sz="1600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</a:defRPr>
                    </a:pPr>
                    <a:r>
                      <a:rPr lang="ru-RU" dirty="0"/>
                      <a:t>подростки </a:t>
                    </a:r>
                  </a:p>
                  <a:p>
                    <a:pPr>
                      <a:defRPr sz="1600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</a:defRPr>
                    </a:pPr>
                    <a:r>
                      <a:rPr lang="ru-RU" dirty="0"/>
                      <a:t>15-17 лет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099" tIns="19049" rIns="38099" bIns="19049" anchor="ctr" anchorCtr="1">
                  <a:noAutofit/>
                </a:bodyPr>
                <a:lstStyle/>
                <a:p>
                  <a:pPr>
                    <a:defRPr sz="1600" b="0" i="0" u="none" strike="noStrike" baseline="0">
                      <a:solidFill>
                        <a:schemeClr val="accent4"/>
                      </a:solidFill>
                      <a:latin typeface="Roboto"/>
                      <a:ea typeface="Roboto"/>
                      <a:cs typeface="Roboto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766-4876-B981-5119AC87721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021885441712021"/>
                      <c:h val="0.3261979718103922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887107501527398"/>
                  <c:y val="-6.2123310337667506E-2"/>
                </c:manualLayout>
              </c:layout>
              <c:tx>
                <c:rich>
                  <a:bodyPr rot="0" spcFirstLastPara="1" vertOverflow="ellipsis" vert="horz" wrap="square" lIns="38099" tIns="19049" rIns="38099" bIns="19049" anchor="ctr" anchorCtr="1">
                    <a:noAutofit/>
                  </a:bodyPr>
                  <a:lstStyle/>
                  <a:p>
                    <a:pPr>
                      <a:defRPr sz="1600" b="0" i="0" u="none" strike="noStrike" baseline="0">
                        <a:solidFill>
                          <a:schemeClr val="accent6">
                            <a:lumMod val="50000"/>
                          </a:schemeClr>
                        </a:solidFill>
                        <a:latin typeface="Roboto"/>
                        <a:ea typeface="Roboto"/>
                        <a:cs typeface="Roboto"/>
                      </a:defRPr>
                    </a:pPr>
                    <a:r>
                      <a:rPr lang="ru-RU" dirty="0"/>
                      <a:t>178</a:t>
                    </a:r>
                  </a:p>
                  <a:p>
                    <a:pPr>
                      <a:defRPr sz="1600">
                        <a:solidFill>
                          <a:schemeClr val="accent6">
                            <a:lumMod val="50000"/>
                          </a:schemeClr>
                        </a:solidFill>
                        <a:latin typeface="Roboto"/>
                        <a:ea typeface="Roboto"/>
                        <a:cs typeface="Roboto"/>
                      </a:defRPr>
                    </a:pPr>
                    <a:r>
                      <a:rPr lang="ru-RU" dirty="0"/>
                      <a:t> дети - инвалиды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099" tIns="19049" rIns="38099" bIns="19049" anchor="ctr" anchorCtr="1">
                  <a:noAutofit/>
                </a:bodyPr>
                <a:lstStyle/>
                <a:p>
                  <a:pPr>
                    <a:defRPr sz="1600" b="0" i="0" u="none" strike="noStrike" baseline="0">
                      <a:solidFill>
                        <a:schemeClr val="accent6">
                          <a:lumMod val="50000"/>
                        </a:schemeClr>
                      </a:solidFill>
                      <a:latin typeface="Roboto"/>
                      <a:ea typeface="Roboto"/>
                      <a:cs typeface="Roboto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766-4876-B981-5119AC87721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914076603116334"/>
                      <c:h val="0.26301847043313969"/>
                    </c:manualLayout>
                  </c15:layout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chemeClr val="tx1"/>
                    </a:solidFill>
                    <a:latin typeface="Roboto"/>
                    <a:ea typeface="Roboto"/>
                    <a:cs typeface="Robo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Дети до 1 года</c:v>
                </c:pt>
                <c:pt idx="1">
                  <c:v>Подростки 14 лет</c:v>
                </c:pt>
                <c:pt idx="2">
                  <c:v>Подростки 15-17 лет</c:v>
                </c:pt>
                <c:pt idx="3">
                  <c:v>Дети -инвалиды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357</c:v>
                </c:pt>
                <c:pt idx="1">
                  <c:v>603</c:v>
                </c:pt>
                <c:pt idx="2">
                  <c:v>1429</c:v>
                </c:pt>
                <c:pt idx="3">
                  <c:v>178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766-4876-B981-5119AC8772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3955260" y="2795958"/>
      <a:ext cx="4913586" cy="3698668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938000000000001"/>
          <c:y val="0.10709"/>
          <c:w val="0.53159000000000001"/>
          <c:h val="0.77366999999999997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FA-458F-8689-A82638F2FFCF}"/>
              </c:ext>
            </c:extLst>
          </c:dPt>
          <c:dPt>
            <c:idx val="1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FA-458F-8689-A82638F2FFCF}"/>
              </c:ext>
            </c:extLst>
          </c:dPt>
          <c:dPt>
            <c:idx val="2"/>
            <c:invertIfNegative val="0"/>
            <c:bubble3D val="0"/>
            <c:spPr bwMode="auto">
              <a:prstGeom prst="rect">
                <a:avLst/>
              </a:prstGeom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FA-458F-8689-A82638F2FFCF}"/>
              </c:ext>
            </c:extLst>
          </c:dPt>
          <c:dPt>
            <c:idx val="3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0FA-458F-8689-A82638F2FFCF}"/>
              </c:ext>
            </c:extLst>
          </c:dPt>
          <c:dPt>
            <c:idx val="4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0FA-458F-8689-A82638F2FFCF}"/>
              </c:ext>
            </c:extLst>
          </c:dPt>
          <c:dPt>
            <c:idx val="5"/>
            <c:invertIfNegative val="0"/>
            <c:bubble3D val="0"/>
            <c:spPr bwMode="auto">
              <a:prstGeom prst="rect">
                <a:avLst/>
              </a:prstGeom>
              <a:solidFill>
                <a:schemeClr val="accent4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0FA-458F-8689-A82638F2FFCF}"/>
              </c:ext>
            </c:extLst>
          </c:dPt>
          <c:dPt>
            <c:idx val="6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0FA-458F-8689-A82638F2FFCF}"/>
              </c:ext>
            </c:extLst>
          </c:dPt>
          <c:dPt>
            <c:idx val="7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0FA-458F-8689-A82638F2FFCF}"/>
              </c:ext>
            </c:extLst>
          </c:dPt>
          <c:dPt>
            <c:idx val="8"/>
            <c:invertIfNegative val="0"/>
            <c:bubble3D val="0"/>
            <c:spPr bwMode="auto">
              <a:prstGeom prst="rect">
                <a:avLst/>
              </a:prstGeom>
              <a:solidFill>
                <a:schemeClr val="accent4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0FA-458F-8689-A82638F2FFCF}"/>
              </c:ext>
            </c:extLst>
          </c:dPt>
          <c:dPt>
            <c:idx val="9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lumMod val="8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0FA-458F-8689-A82638F2FFCF}"/>
              </c:ext>
            </c:extLst>
          </c:dPt>
          <c:dLbls>
            <c:dLbl>
              <c:idx val="0"/>
              <c:layout>
                <c:manualLayout>
                  <c:x val="0"/>
                  <c:y val="2.429999999999999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0FA-458F-8689-A82638F2FFC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4900000000000001E-3"/>
                  <c:y val="-2.429999999999999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FA-458F-8689-A82638F2FFC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0FA-458F-8689-A82638F2FFC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0FA-458F-8689-A82638F2FFC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0FA-458F-8689-A82638F2FFC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0FA-458F-8689-A82638F2FFC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1B2E51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Болезни других органов и систем</c:v>
                </c:pt>
                <c:pt idx="1">
                  <c:v>болезни эндокринной системы </c:v>
                </c:pt>
                <c:pt idx="2">
                  <c:v>болезни органов дыхания </c:v>
                </c:pt>
                <c:pt idx="3">
                  <c:v>болезни органов пищеварения </c:v>
                </c:pt>
                <c:pt idx="4">
                  <c:v>болезни мочеполовой системы </c:v>
                </c:pt>
                <c:pt idx="5">
                  <c:v>врожденные аномалии </c:v>
                </c:pt>
                <c:pt idx="6">
                  <c:v>болезни нервной системы</c:v>
                </c:pt>
                <c:pt idx="7">
                  <c:v>болезни глаза и придаточного аппарата</c:v>
                </c:pt>
                <c:pt idx="8">
                  <c:v>болезни уха и сосцевидного отростка</c:v>
                </c:pt>
                <c:pt idx="9">
                  <c:v>болезни костно-мышечной системы 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46</c:v>
                </c:pt>
                <c:pt idx="1">
                  <c:v>7</c:v>
                </c:pt>
                <c:pt idx="2">
                  <c:v>175</c:v>
                </c:pt>
                <c:pt idx="3">
                  <c:v>120</c:v>
                </c:pt>
                <c:pt idx="4">
                  <c:v>103</c:v>
                </c:pt>
                <c:pt idx="5">
                  <c:v>171</c:v>
                </c:pt>
                <c:pt idx="6">
                  <c:v>108</c:v>
                </c:pt>
                <c:pt idx="7">
                  <c:v>195</c:v>
                </c:pt>
                <c:pt idx="8">
                  <c:v>45</c:v>
                </c:pt>
                <c:pt idx="9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90FA-458F-8689-A82638F2FF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56220288"/>
        <c:axId val="256220680"/>
      </c:barChart>
      <c:catAx>
        <c:axId val="256220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cap="all" baseline="0">
                <a:solidFill>
                  <a:srgbClr val="1B2E5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56220680"/>
        <c:crosses val="autoZero"/>
        <c:auto val="1"/>
        <c:lblAlgn val="ctr"/>
        <c:lblOffset val="100"/>
        <c:noMultiLvlLbl val="0"/>
      </c:catAx>
      <c:valAx>
        <c:axId val="256220680"/>
        <c:scaling>
          <c:orientation val="minMax"/>
        </c:scaling>
        <c:delete val="1"/>
        <c:axPos val="b"/>
        <c:majorGridlines>
          <c:spPr bwMode="auto">
            <a:prstGeom prst="rect">
              <a:avLst/>
            </a:prstGeom>
            <a:ln w="9525" cap="flat" cmpd="sng" algn="ctr">
              <a:gradFill>
                <a:gsLst>
                  <a:gs pos="0">
                    <a:schemeClr val="lt1">
                      <a:lumMod val="75000"/>
                      <a:alpha val="36000"/>
                    </a:schemeClr>
                  </a:gs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6220288"/>
        <c:crosses val="autoZero"/>
        <c:crossBetween val="between"/>
      </c:valAx>
      <c:spPr>
        <a:prstGeom prst="rect">
          <a:avLst/>
        </a:prstGeom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 bwMode="auto">
    <a:xfrm>
      <a:off x="136099" y="1825530"/>
      <a:ext cx="6802081" cy="4767201"/>
    </a:xfrm>
    <a:prstGeom prst="rect">
      <a:avLst/>
    </a:prstGeom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412434563141219E-2"/>
          <c:y val="6.7581204596131622E-2"/>
          <c:w val="0.89661000000000002"/>
          <c:h val="0.755120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 группа здоровья</c:v>
                </c:pt>
              </c:strCache>
            </c:strRef>
          </c:tx>
          <c:spPr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baseline="0">
                    <a:solidFill>
                      <a:srgbClr val="1B2E51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D9-4629-8C14-6B4336FE314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 группа здоровья</c:v>
                </c:pt>
              </c:strCache>
            </c:strRef>
          </c:tx>
          <c:spPr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baseline="0">
                    <a:solidFill>
                      <a:srgbClr val="1B2E51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D9-4629-8C14-6B4336FE3141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3 группа здоровья</c:v>
                </c:pt>
              </c:strCache>
            </c:strRef>
          </c:tx>
          <c:spPr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  <a:beve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baseline="0">
                    <a:solidFill>
                      <a:srgbClr val="1B2E51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9.6999999999999993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D9-4629-8C14-6B4336FE3141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4 группа здоровья</c:v>
                </c:pt>
              </c:strCache>
            </c:strRef>
          </c:tx>
          <c:spPr>
            <a:prstGeom prst="rect">
              <a:avLst/>
            </a:prstGeom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3D9-4629-8C14-6B4336FE3141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5 группа здоровья</c:v>
                </c:pt>
              </c:strCache>
            </c:strRef>
          </c:tx>
          <c:spPr>
            <a:prstGeom prst="rect">
              <a:avLst/>
            </a:prstGeom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baseline="0">
                    <a:solidFill>
                      <a:srgbClr val="1B2E51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Лист1!$B$6</c:f>
              <c:numCache>
                <c:formatCode>General</c:formatCode>
                <c:ptCount val="1"/>
                <c:pt idx="0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D9-4629-8C14-6B4336FE3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6"/>
        <c:axId val="256221856"/>
        <c:axId val="256222248"/>
      </c:barChart>
      <c:catAx>
        <c:axId val="25622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rgbClr val="1B2E5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56222248"/>
        <c:crosses val="autoZero"/>
        <c:auto val="1"/>
        <c:lblAlgn val="ctr"/>
        <c:lblOffset val="100"/>
        <c:noMultiLvlLbl val="0"/>
      </c:catAx>
      <c:valAx>
        <c:axId val="256222248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rgbClr val="1B2E5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56221856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rgbClr val="1B2E51"/>
              </a:solidFill>
              <a:latin typeface="Arial"/>
              <a:ea typeface="+mn-ea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293988" y="1821812"/>
      <a:ext cx="6554601" cy="4874447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1B2E51"/>
          </a:solidFill>
          <a:latin typeface="Arial"/>
          <a:cs typeface="Arial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591999999999997"/>
          <c:y val="4.1369999999999997E-2"/>
          <c:w val="0.54198999999999997"/>
          <c:h val="0.8831999999999999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3D-4E53-847C-3862DD7639F1}"/>
              </c:ext>
            </c:extLst>
          </c:dPt>
          <c:dPt>
            <c:idx val="1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3D-4E53-847C-3862DD7639F1}"/>
              </c:ext>
            </c:extLst>
          </c:dPt>
          <c:dPt>
            <c:idx val="2"/>
            <c:invertIfNegative val="0"/>
            <c:bubble3D val="0"/>
            <c:spPr bwMode="auto">
              <a:prstGeom prst="rect">
                <a:avLst/>
              </a:prstGeom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3D-4E53-847C-3862DD7639F1}"/>
              </c:ext>
            </c:extLst>
          </c:dPt>
          <c:dPt>
            <c:idx val="3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43D-4E53-847C-3862DD7639F1}"/>
              </c:ext>
            </c:extLst>
          </c:dPt>
          <c:dPt>
            <c:idx val="4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43D-4E53-847C-3862DD7639F1}"/>
              </c:ext>
            </c:extLst>
          </c:dPt>
          <c:dPt>
            <c:idx val="5"/>
            <c:invertIfNegative val="0"/>
            <c:bubble3D val="0"/>
            <c:spPr bwMode="auto">
              <a:prstGeom prst="rect">
                <a:avLst/>
              </a:prstGeom>
              <a:solidFill>
                <a:schemeClr val="accent4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43D-4E53-847C-3862DD7639F1}"/>
              </c:ext>
            </c:extLst>
          </c:dPt>
          <c:dPt>
            <c:idx val="6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43D-4E53-847C-3862DD7639F1}"/>
              </c:ext>
            </c:extLst>
          </c:dPt>
          <c:dPt>
            <c:idx val="7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43D-4E53-847C-3862DD7639F1}"/>
              </c:ext>
            </c:extLst>
          </c:dPt>
          <c:dPt>
            <c:idx val="8"/>
            <c:invertIfNegative val="0"/>
            <c:bubble3D val="0"/>
            <c:spPr bwMode="auto">
              <a:prstGeom prst="rect">
                <a:avLst/>
              </a:prstGeom>
              <a:solidFill>
                <a:schemeClr val="accent4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43D-4E53-847C-3862DD7639F1}"/>
              </c:ext>
            </c:extLst>
          </c:dPt>
          <c:dPt>
            <c:idx val="9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lumMod val="8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43D-4E53-847C-3862DD7639F1}"/>
              </c:ext>
            </c:extLst>
          </c:dPt>
          <c:dPt>
            <c:idx val="10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lumMod val="8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43D-4E53-847C-3862DD7639F1}"/>
              </c:ext>
            </c:extLst>
          </c:dPt>
          <c:dPt>
            <c:idx val="11"/>
            <c:invertIfNegative val="0"/>
            <c:bubble3D val="0"/>
            <c:spPr bwMode="auto">
              <a:prstGeom prst="rect">
                <a:avLst/>
              </a:prstGeom>
              <a:solidFill>
                <a:schemeClr val="accent4">
                  <a:lumMod val="8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43D-4E53-847C-3862DD7639F1}"/>
              </c:ext>
            </c:extLst>
          </c:dPt>
          <c:dPt>
            <c:idx val="12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43D-4E53-847C-3862DD7639F1}"/>
              </c:ext>
            </c:extLst>
          </c:dPt>
          <c:dPt>
            <c:idx val="13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E43D-4E53-847C-3862DD7639F1}"/>
              </c:ext>
            </c:extLst>
          </c:dPt>
          <c:dLbls>
            <c:spPr>
              <a:noFill/>
              <a:ln>
                <a:noFill/>
                <a:beve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новообразования</c:v>
                </c:pt>
                <c:pt idx="1">
                  <c:v>(из них ДЦП)</c:v>
                </c:pt>
                <c:pt idx="2">
                  <c:v>болезни нервной системы</c:v>
                </c:pt>
                <c:pt idx="3">
                  <c:v>болезни глаза и придаточного аппарата</c:v>
                </c:pt>
                <c:pt idx="4">
                  <c:v>болезни уха и сосцевидного отростка</c:v>
                </c:pt>
                <c:pt idx="5">
                  <c:v>болезни органов пищеварения</c:v>
                </c:pt>
                <c:pt idx="6">
                  <c:v>болезни мочеполовой системы</c:v>
                </c:pt>
                <c:pt idx="7">
                  <c:v>болезни костно-мышечной системы</c:v>
                </c:pt>
                <c:pt idx="8">
                  <c:v>врожденные аномалии</c:v>
                </c:pt>
                <c:pt idx="9">
                  <c:v>(из них сахарный диабет)</c:v>
                </c:pt>
                <c:pt idx="10">
                  <c:v>болезни эндокринной системы</c:v>
                </c:pt>
                <c:pt idx="11">
                  <c:v>(из них бронхиальная астма)</c:v>
                </c:pt>
                <c:pt idx="12">
                  <c:v>болезни органов дыхания</c:v>
                </c:pt>
                <c:pt idx="13">
                  <c:v>Прочие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10</c:v>
                </c:pt>
                <c:pt idx="1">
                  <c:v>35</c:v>
                </c:pt>
                <c:pt idx="2">
                  <c:v>66</c:v>
                </c:pt>
                <c:pt idx="3">
                  <c:v>2</c:v>
                </c:pt>
                <c:pt idx="4">
                  <c:v>11</c:v>
                </c:pt>
                <c:pt idx="5">
                  <c:v>3</c:v>
                </c:pt>
                <c:pt idx="6">
                  <c:v>2</c:v>
                </c:pt>
                <c:pt idx="7">
                  <c:v>6</c:v>
                </c:pt>
                <c:pt idx="8">
                  <c:v>47</c:v>
                </c:pt>
                <c:pt idx="9">
                  <c:v>18</c:v>
                </c:pt>
                <c:pt idx="10">
                  <c:v>25</c:v>
                </c:pt>
                <c:pt idx="11">
                  <c:v>1</c:v>
                </c:pt>
                <c:pt idx="12">
                  <c:v>1</c:v>
                </c:pt>
                <c:pt idx="1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E43D-4E53-847C-3862DD7639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56223032"/>
        <c:axId val="256537096"/>
      </c:barChart>
      <c:catAx>
        <c:axId val="256223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cap="all" baseline="0">
                <a:solidFill>
                  <a:srgbClr val="1B2E5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56537096"/>
        <c:crosses val="autoZero"/>
        <c:auto val="1"/>
        <c:lblAlgn val="ctr"/>
        <c:lblOffset val="100"/>
        <c:noMultiLvlLbl val="0"/>
      </c:catAx>
      <c:valAx>
        <c:axId val="256537096"/>
        <c:scaling>
          <c:orientation val="minMax"/>
        </c:scaling>
        <c:delete val="1"/>
        <c:axPos val="b"/>
        <c:majorGridlines>
          <c:spPr bwMode="auto">
            <a:prstGeom prst="rect">
              <a:avLst/>
            </a:prstGeom>
            <a:ln w="9525" cap="flat" cmpd="sng" algn="ctr">
              <a:gradFill>
                <a:gsLst>
                  <a:gs pos="0">
                    <a:schemeClr val="lt1">
                      <a:lumMod val="75000"/>
                      <a:alpha val="36000"/>
                    </a:schemeClr>
                  </a:gs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6223032"/>
        <c:crosses val="autoZero"/>
        <c:crossBetween val="between"/>
      </c:valAx>
      <c:spPr>
        <a:prstGeom prst="rect">
          <a:avLst/>
        </a:prstGeom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 bwMode="auto">
    <a:xfrm>
      <a:off x="119335" y="1721779"/>
      <a:ext cx="6729253" cy="5118219"/>
    </a:xfrm>
    <a:prstGeom prst="rect">
      <a:avLst/>
    </a:prstGeom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3"/>
          <c:y val="0"/>
          <c:w val="0.70865"/>
          <c:h val="0.7980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D3-43B4-8635-0200EB39B90A}"/>
              </c:ext>
            </c:extLst>
          </c:dPt>
          <c:dPt>
            <c:idx val="1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D3-43B4-8635-0200EB39B90A}"/>
              </c:ext>
            </c:extLst>
          </c:dPt>
          <c:dPt>
            <c:idx val="2"/>
            <c:invertIfNegative val="0"/>
            <c:bubble3D val="0"/>
            <c:spPr bwMode="auto">
              <a:prstGeom prst="rect">
                <a:avLst/>
              </a:prstGeom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D3-43B4-8635-0200EB39B90A}"/>
              </c:ext>
            </c:extLst>
          </c:dPt>
          <c:dPt>
            <c:idx val="3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D3-43B4-8635-0200EB39B90A}"/>
              </c:ext>
            </c:extLst>
          </c:dPt>
          <c:dPt>
            <c:idx val="4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3D3-43B4-8635-0200EB39B9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группа здоровья</c:v>
                </c:pt>
                <c:pt idx="1">
                  <c:v>2 группа здоровья</c:v>
                </c:pt>
                <c:pt idx="2">
                  <c:v>3 группа здоровья</c:v>
                </c:pt>
                <c:pt idx="3">
                  <c:v>4 группа здоровья</c:v>
                </c:pt>
                <c:pt idx="4">
                  <c:v>5 группа здоровья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16</c:v>
                </c:pt>
                <c:pt idx="2">
                  <c:v>7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3D3-43B4-8635-0200EB39B9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56537880"/>
        <c:axId val="256538272"/>
      </c:barChart>
      <c:catAx>
        <c:axId val="256537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56538272"/>
        <c:crosses val="autoZero"/>
        <c:auto val="1"/>
        <c:lblAlgn val="ctr"/>
        <c:lblOffset val="100"/>
        <c:noMultiLvlLbl val="0"/>
      </c:catAx>
      <c:valAx>
        <c:axId val="256538272"/>
        <c:scaling>
          <c:orientation val="minMax"/>
        </c:scaling>
        <c:delete val="1"/>
        <c:axPos val="b"/>
        <c:majorGridlines>
          <c:spPr bwMode="auto">
            <a:prstGeom prst="rect">
              <a:avLst/>
            </a:prstGeom>
            <a:ln w="9525" cap="flat" cmpd="sng" algn="ctr">
              <a:gradFill>
                <a:gsLst>
                  <a:gs pos="0">
                    <a:schemeClr val="lt1">
                      <a:lumMod val="75000"/>
                      <a:alpha val="36000"/>
                    </a:schemeClr>
                  </a:gs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6537880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291539" y="1945705"/>
      <a:ext cx="5942270" cy="4645911"/>
    </a:xfrm>
    <a:prstGeom prst="rect">
      <a:avLst/>
    </a:prstGeom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09000000000002"/>
          <c:y val="0"/>
          <c:w val="0.55828999999999995"/>
          <c:h val="0.9352000000000000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FA-4220-9BC1-A154227AA72C}"/>
              </c:ext>
            </c:extLst>
          </c:dPt>
          <c:dPt>
            <c:idx val="1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FA-4220-9BC1-A154227AA72C}"/>
              </c:ext>
            </c:extLst>
          </c:dPt>
          <c:dPt>
            <c:idx val="2"/>
            <c:invertIfNegative val="0"/>
            <c:bubble3D val="0"/>
            <c:spPr bwMode="auto">
              <a:prstGeom prst="rect">
                <a:avLst/>
              </a:prstGeom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FA-4220-9BC1-A154227AA72C}"/>
              </c:ext>
            </c:extLst>
          </c:dPt>
          <c:dPt>
            <c:idx val="3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FA-4220-9BC1-A154227AA72C}"/>
              </c:ext>
            </c:extLst>
          </c:dPt>
          <c:dPt>
            <c:idx val="4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AFA-4220-9BC1-A154227AA72C}"/>
              </c:ext>
            </c:extLst>
          </c:dPt>
          <c:dPt>
            <c:idx val="5"/>
            <c:invertIfNegative val="0"/>
            <c:bubble3D val="0"/>
            <c:spPr bwMode="auto">
              <a:prstGeom prst="rect">
                <a:avLst/>
              </a:prstGeom>
              <a:solidFill>
                <a:schemeClr val="accent4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AFA-4220-9BC1-A154227AA72C}"/>
              </c:ext>
            </c:extLst>
          </c:dPt>
          <c:dPt>
            <c:idx val="6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AFA-4220-9BC1-A154227AA72C}"/>
              </c:ext>
            </c:extLst>
          </c:dPt>
          <c:dPt>
            <c:idx val="7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AFA-4220-9BC1-A154227AA72C}"/>
              </c:ext>
            </c:extLst>
          </c:dPt>
          <c:dPt>
            <c:idx val="8"/>
            <c:invertIfNegative val="0"/>
            <c:bubble3D val="0"/>
            <c:spPr bwMode="auto">
              <a:prstGeom prst="rect">
                <a:avLst/>
              </a:prstGeom>
              <a:solidFill>
                <a:schemeClr val="accent4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AFA-4220-9BC1-A154227AA72C}"/>
              </c:ext>
            </c:extLst>
          </c:dPt>
          <c:dPt>
            <c:idx val="9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lumMod val="8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AFA-4220-9BC1-A154227AA72C}"/>
              </c:ext>
            </c:extLst>
          </c:dPt>
          <c:dPt>
            <c:idx val="10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lumMod val="8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AFA-4220-9BC1-A154227AA7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1B2E51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справочного характера</c:v>
                </c:pt>
                <c:pt idx="1">
                  <c:v>работа колл-центра</c:v>
                </c:pt>
                <c:pt idx="2">
                  <c:v>Организация работы поликлиники</c:v>
                </c:pt>
                <c:pt idx="3">
                  <c:v>качество оказания медицинской помощи</c:v>
                </c:pt>
                <c:pt idx="4">
                  <c:v>этика и деонтология</c:v>
                </c:pt>
                <c:pt idx="5">
                  <c:v>Вакцинопрофилактика</c:v>
                </c:pt>
                <c:pt idx="6">
                  <c:v>Обеспечение бесплатными продуктами питания</c:v>
                </c:pt>
                <c:pt idx="7">
                  <c:v>организация работы отделения профилактики</c:v>
                </c:pt>
                <c:pt idx="8">
                  <c:v>Оформление медицинской документации</c:v>
                </c:pt>
                <c:pt idx="9">
                  <c:v>обслуживание вызовов  на дому</c:v>
                </c:pt>
                <c:pt idx="10">
                  <c:v> льготное лекарственное обеспечение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19</c:v>
                </c:pt>
                <c:pt idx="1">
                  <c:v>2</c:v>
                </c:pt>
                <c:pt idx="2">
                  <c:v>7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4AFA-4220-9BC1-A154227AA7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56539448"/>
        <c:axId val="256539840"/>
      </c:barChart>
      <c:catAx>
        <c:axId val="256539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cap="all" baseline="0">
                <a:solidFill>
                  <a:srgbClr val="1B2E5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56539840"/>
        <c:crosses val="autoZero"/>
        <c:auto val="1"/>
        <c:lblAlgn val="ctr"/>
        <c:lblOffset val="100"/>
        <c:noMultiLvlLbl val="0"/>
      </c:catAx>
      <c:valAx>
        <c:axId val="256539840"/>
        <c:scaling>
          <c:orientation val="minMax"/>
        </c:scaling>
        <c:delete val="1"/>
        <c:axPos val="b"/>
        <c:majorGridlines>
          <c:spPr bwMode="auto">
            <a:prstGeom prst="rect">
              <a:avLst/>
            </a:prstGeom>
            <a:ln w="9525" cap="flat" cmpd="sng" algn="ctr">
              <a:gradFill>
                <a:gsLst>
                  <a:gs pos="0">
                    <a:schemeClr val="lt1">
                      <a:lumMod val="75000"/>
                      <a:alpha val="36000"/>
                    </a:schemeClr>
                  </a:gs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6539448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119335" y="1837840"/>
      <a:ext cx="6729255" cy="4903526"/>
    </a:xfrm>
    <a:prstGeom prst="rect">
      <a:avLst/>
    </a:prstGeom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70000000000001E-2"/>
          <c:y val="0"/>
          <c:w val="0.96889000000000003"/>
          <c:h val="0.8113099999999999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</c:v>
                </c:pt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990000000000002E-2"/>
                  <c:y val="3.543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565-45AE-AE88-29102226D82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750000000000001E-2"/>
                  <c:y val="2.676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565-45AE-AE88-29102226D82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160000000000001E-2"/>
                  <c:y val="1.22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565-45AE-AE88-29102226D82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4999999999999997E-3"/>
                  <c:y val="8.3499999999999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565-45AE-AE88-29102226D82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51E-2"/>
                  <c:y val="2.859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565-45AE-AE88-29102226D82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020000000000002E-2"/>
                  <c:y val="3.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565-45AE-AE88-29102226D82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3.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565-45AE-AE88-29102226D82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/>
                    <a:ea typeface="Roboto"/>
                    <a:cs typeface="Robo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98.4</c:v>
                </c:pt>
                <c:pt idx="1">
                  <c:v>98.4</c:v>
                </c:pt>
                <c:pt idx="2">
                  <c:v>99.4</c:v>
                </c:pt>
                <c:pt idx="3">
                  <c:v>98.4</c:v>
                </c:pt>
                <c:pt idx="4">
                  <c:v>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A565-45AE-AE88-29102226D8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390000000000001E-2"/>
                  <c:y val="-2.8300000000000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565-45AE-AE88-29102226D82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750000000000001E-2"/>
                  <c:y val="-3.6110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565-45AE-AE88-29102226D82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6499999999999997E-3"/>
                  <c:y val="-3.9079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565-45AE-AE88-29102226D82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029999999999997E-2"/>
                  <c:y val="-2.654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565-45AE-AE88-29102226D82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2540000000000003E-2"/>
                  <c:y val="-1.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565-45AE-AE88-29102226D82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951E-2"/>
                  <c:y val="-2.215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565-45AE-AE88-29102226D82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/>
                    <a:ea typeface="Roboto"/>
                    <a:cs typeface="Robo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99.57</c:v>
                </c:pt>
                <c:pt idx="1">
                  <c:v>99.57</c:v>
                </c:pt>
                <c:pt idx="2">
                  <c:v>99.6</c:v>
                </c:pt>
                <c:pt idx="3">
                  <c:v>98</c:v>
                </c:pt>
                <c:pt idx="4">
                  <c:v>99.1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A565-45AE-AE88-29102226D82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809999999999998E-2"/>
                  <c:y val="-2.9329999999999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565-45AE-AE88-29102226D82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750000000000001E-2"/>
                  <c:y val="2.3879999999999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565-45AE-AE88-29102226D82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160000000000001E-2"/>
                  <c:y val="2.531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565-45AE-AE88-29102226D82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4.0499999999999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A565-45AE-AE88-29102226D82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00000000000001E-2"/>
                  <c:y val="-2.708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565-45AE-AE88-29102226D82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1010000000000001E-2"/>
                  <c:y val="2.598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A565-45AE-AE88-29102226D82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2.071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565-45AE-AE88-29102226D82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Roboto"/>
                    <a:ea typeface="Roboto"/>
                    <a:cs typeface="Robo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94.7</c:v>
                </c:pt>
                <c:pt idx="1">
                  <c:v>97.5</c:v>
                </c:pt>
                <c:pt idx="2">
                  <c:v>99.6</c:v>
                </c:pt>
                <c:pt idx="3">
                  <c:v>98.1</c:v>
                </c:pt>
                <c:pt idx="4">
                  <c:v>99.3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A565-45AE-AE88-29102226D8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3667504"/>
        <c:axId val="162947096"/>
      </c:lineChart>
      <c:catAx>
        <c:axId val="16366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Roboto"/>
                <a:ea typeface="Roboto"/>
                <a:cs typeface="Roboto"/>
              </a:defRPr>
            </a:pPr>
            <a:endParaRPr lang="ru-RU"/>
          </a:p>
        </c:txPr>
        <c:crossAx val="162947096"/>
        <c:crosses val="autoZero"/>
        <c:auto val="1"/>
        <c:lblAlgn val="ctr"/>
        <c:lblOffset val="100"/>
        <c:noMultiLvlLbl val="0"/>
      </c:catAx>
      <c:valAx>
        <c:axId val="162947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667504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1283191" y="1841118"/>
      <a:ext cx="8197182" cy="4396194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5999999999999"/>
          <c:y val="2.2380000000000001E-2"/>
          <c:w val="0.43059999999999998"/>
          <c:h val="0.488499999999999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A3-4FE1-9735-DEBFD39E1797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A3-4FE1-9735-DEBFD39E1797}"/>
              </c:ext>
            </c:extLst>
          </c:dPt>
          <c:dLbls>
            <c:dLbl>
              <c:idx val="0"/>
              <c:layout>
                <c:manualLayout>
                  <c:x val="0.16209999999999999"/>
                  <c:y val="-3.7539999999999997E-2"/>
                </c:manualLayout>
              </c:layout>
              <c:tx>
                <c:rich>
                  <a:bodyPr rot="0" spcFirstLastPara="1" vertOverflow="ellipsis" vert="horz" wrap="square" lIns="38099" tIns="19049" rIns="38099" bIns="19049" anchor="ctr" anchorCtr="1">
                    <a:spAutoFit/>
                  </a:bodyPr>
                  <a:lstStyle/>
                  <a:p>
                    <a:pPr>
                      <a:defRPr sz="1600" b="0" i="0" u="none" strike="noStrike" baseline="0">
                        <a:solidFill>
                          <a:srgbClr val="1B2E51"/>
                        </a:solidFill>
                        <a:latin typeface="Arial"/>
                        <a:ea typeface="Roboto"/>
                        <a:cs typeface="Arial"/>
                      </a:defRPr>
                    </a:pPr>
                    <a:r>
                      <a:rPr lang="en-US" sz="1600">
                        <a:latin typeface="Arial"/>
                        <a:cs typeface="Arial"/>
                      </a:rPr>
                      <a:t>49 %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099" tIns="19049" rIns="38099" bIns="19049" anchor="ctr" anchorCtr="1">
                  <a:spAutoFit/>
                </a:bodyPr>
                <a:lstStyle/>
                <a:p>
                  <a:pPr>
                    <a:defRPr sz="1600" b="0" i="0" u="none" strike="noStrike" baseline="0">
                      <a:solidFill>
                        <a:srgbClr val="1B2E51"/>
                      </a:solidFill>
                      <a:latin typeface="Arial"/>
                      <a:ea typeface="Roboto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1A3-4FE1-9735-DEBFD39E17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-0.11053"/>
                  <c:y val="-0.10095"/>
                </c:manualLayout>
              </c:layout>
              <c:tx>
                <c:rich>
                  <a:bodyPr rot="0" spcFirstLastPara="1" vertOverflow="ellipsis" vert="horz" wrap="square" lIns="38099" tIns="19049" rIns="38099" bIns="19049" anchor="ctr" anchorCtr="1">
                    <a:spAutoFit/>
                  </a:bodyPr>
                  <a:lstStyle/>
                  <a:p>
                    <a:pPr>
                      <a:defRPr sz="1600" b="0" i="0" u="none" strike="noStrike" baseline="0">
                        <a:solidFill>
                          <a:srgbClr val="1B2E51"/>
                        </a:solidFill>
                        <a:latin typeface="Arial"/>
                        <a:ea typeface="Roboto"/>
                        <a:cs typeface="Arial"/>
                      </a:defRPr>
                    </a:pPr>
                    <a:r>
                      <a:rPr lang="en-US" sz="1600">
                        <a:latin typeface="Arial"/>
                        <a:cs typeface="Arial"/>
                      </a:rPr>
                      <a:t>51%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099" tIns="19049" rIns="38099" bIns="19049" anchor="ctr" anchorCtr="1">
                  <a:spAutoFit/>
                </a:bodyPr>
                <a:lstStyle/>
                <a:p>
                  <a:pPr>
                    <a:defRPr sz="1600" b="0" i="0" u="none" strike="noStrike" baseline="0">
                      <a:solidFill>
                        <a:srgbClr val="1B2E51"/>
                      </a:solidFill>
                      <a:latin typeface="Arial"/>
                      <a:ea typeface="Roboto"/>
                      <a:cs typeface="Arial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1A3-4FE1-9735-DEBFD39E17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1B2E51"/>
                    </a:solidFill>
                    <a:latin typeface="Roboto"/>
                    <a:ea typeface="Roboto"/>
                    <a:cs typeface="Roboto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по поводу заболевания</c:v>
                </c:pt>
                <c:pt idx="1">
                  <c:v>профилактические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64759</c:v>
                </c:pt>
                <c:pt idx="1">
                  <c:v>66940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1A3-4FE1-9735-DEBFD39E179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prstGeom prst="rect">
          <a:avLst/>
        </a:prstGeom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600" b="0" i="0" u="none" strike="noStrike" baseline="0">
                <a:solidFill>
                  <a:srgbClr val="1B2E51"/>
                </a:solidFill>
                <a:latin typeface="Arial"/>
                <a:ea typeface="Roboto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1.65E-3"/>
          <c:y val="0.55964000000000003"/>
          <c:w val="0.99834000000000001"/>
          <c:h val="0.21077000000000001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600" b="0" i="0" u="none" strike="noStrike" baseline="0">
              <a:solidFill>
                <a:srgbClr val="1B2E51"/>
              </a:solidFill>
              <a:latin typeface="Arial"/>
              <a:ea typeface="Roboto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634923" y="3318141"/>
      <a:ext cx="3159535" cy="3076755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50999999999997"/>
          <c:y val="0.12155000000000001"/>
          <c:w val="0.45471"/>
          <c:h val="0.5158599999999999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02-4192-B4DD-C5B77D7CE7B0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gradFill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02-4192-B4DD-C5B77D7CE7B0}"/>
              </c:ext>
            </c:extLst>
          </c:dPt>
          <c:dLbls>
            <c:dLbl>
              <c:idx val="0"/>
              <c:layout>
                <c:manualLayout>
                  <c:x val="0.24048"/>
                  <c:y val="3.817000000000000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1B2E51"/>
                        </a:solidFill>
                      </a:rPr>
                      <a:t>92 %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02-4192-B4DD-C5B77D7CE7B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099999999999997E-3"/>
                  <c:y val="-8.319E-2"/>
                </c:manualLayout>
              </c:layout>
              <c:tx>
                <c:rich>
                  <a:bodyPr rot="0" spcFirstLastPara="1" vertOverflow="ellipsis" vert="horz" wrap="square" lIns="38099" tIns="19049" rIns="38099" bIns="19049" anchor="ctr" anchorCtr="1">
                    <a:noAutofit/>
                  </a:bodyPr>
                  <a:lstStyle/>
                  <a:p>
                    <a:pPr>
                      <a:defRPr sz="1600" b="0" i="0" u="none" strike="noStrike" baseline="0">
                        <a:solidFill>
                          <a:srgbClr val="1B2E51"/>
                        </a:solidFill>
                        <a:latin typeface="Arial"/>
                        <a:ea typeface="+mn-ea"/>
                        <a:cs typeface="Arial"/>
                      </a:defRPr>
                    </a:pPr>
                    <a:r>
                      <a:rPr lang="en-US" sz="1600">
                        <a:solidFill>
                          <a:srgbClr val="1B2E51"/>
                        </a:solidFill>
                        <a:latin typeface="Arial"/>
                        <a:cs typeface="Arial"/>
                      </a:rPr>
                      <a:t>8 %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099" tIns="19049" rIns="38099" bIns="19049" anchor="ctr" anchorCtr="1">
                  <a:noAutofit/>
                </a:bodyPr>
                <a:lstStyle/>
                <a:p>
                  <a:pPr>
                    <a:defRPr sz="1600" b="0" i="0" u="none" strike="noStrike" baseline="0">
                      <a:solidFill>
                        <a:srgbClr val="1B2E51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402-4192-B4DD-C5B77D7CE7B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rgbClr val="1B2E51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По поводу заболеваний</c:v>
                </c:pt>
                <c:pt idx="1">
                  <c:v>патронажи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10030</c:v>
                </c:pt>
                <c:pt idx="1">
                  <c:v>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402-4192-B4DD-C5B77D7CE7B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880000000000002E-2"/>
          <c:y val="0.78978999999999999"/>
          <c:w val="0.94508999999999999"/>
          <c:h val="0.1673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baseline="0">
              <a:solidFill>
                <a:srgbClr val="1B2E51"/>
              </a:solidFill>
              <a:latin typeface="Arial"/>
              <a:ea typeface="Roboto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4068432" y="3115830"/>
      <a:ext cx="3159535" cy="3268921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prstGeom prst="rect">
          <a:avLst/>
        </a:prstGeom>
        <a:noFill/>
        <a:ln>
          <a:noFill/>
        </a:ln>
        <a:effectLst/>
      </c:spPr>
    </c:floor>
    <c:sideWall>
      <c:thickness val="0"/>
      <c:spPr>
        <a:prstGeom prst="rect">
          <a:avLst/>
        </a:prstGeom>
        <a:noFill/>
        <a:ln>
          <a:noFill/>
        </a:ln>
        <a:effectLst/>
      </c:spPr>
    </c:sideWall>
    <c:backWall>
      <c:thickness val="0"/>
      <c:spPr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7818999999999999"/>
          <c:y val="0.13086"/>
          <c:w val="0.69345000000000001"/>
          <c:h val="0.79947000000000001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D9-4CA9-8BEA-3ECE5CABF68A}"/>
              </c:ext>
            </c:extLst>
          </c:dPt>
          <c:dPt>
            <c:idx val="1"/>
            <c:invertIfNegative val="0"/>
            <c:bubble3D val="0"/>
            <c:spPr>
              <a:prstGeom prst="rect">
                <a:avLst/>
              </a:prstGeom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D9-4CA9-8BEA-3ECE5CABF68A}"/>
              </c:ext>
            </c:extLst>
          </c:dPt>
          <c:dPt>
            <c:idx val="2"/>
            <c:invertIfNegative val="0"/>
            <c:bubble3D val="0"/>
            <c:spPr>
              <a:prstGeom prst="rect">
                <a:avLst/>
              </a:prstGeom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D9-4CA9-8BEA-3ECE5CABF68A}"/>
              </c:ext>
            </c:extLst>
          </c:dPt>
          <c:dPt>
            <c:idx val="3"/>
            <c:invertIfNegative val="0"/>
            <c:bubble3D val="0"/>
            <c:spPr>
              <a:prstGeom prst="rect">
                <a:avLst/>
              </a:prstGeom>
              <a:solidFill>
                <a:schemeClr val="accent6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D9-4CA9-8BEA-3ECE5CABF68A}"/>
              </c:ext>
            </c:extLst>
          </c:dPt>
          <c:dPt>
            <c:idx val="4"/>
            <c:invertIfNegative val="0"/>
            <c:bubble3D val="0"/>
            <c:spPr>
              <a:prstGeom prst="rect">
                <a:avLst/>
              </a:prstGeom>
              <a:solidFill>
                <a:schemeClr val="accent5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BD9-4CA9-8BEA-3ECE5CABF6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>
                    <a:solidFill>
                      <a:srgbClr val="1B2E51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 группа здоровья</c:v>
                </c:pt>
                <c:pt idx="1">
                  <c:v>2 группа здоровья</c:v>
                </c:pt>
                <c:pt idx="2">
                  <c:v>3 группа здоровья</c:v>
                </c:pt>
                <c:pt idx="3">
                  <c:v>4 группа здоровья</c:v>
                </c:pt>
                <c:pt idx="4">
                  <c:v>5 группа здоровья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134</c:v>
                </c:pt>
                <c:pt idx="1">
                  <c:v>262</c:v>
                </c:pt>
                <c:pt idx="2">
                  <c:v>15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BD9-4CA9-8BEA-3ECE5CABF6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56134560"/>
        <c:axId val="255668216"/>
        <c:axId val="0"/>
      </c:bar3DChart>
      <c:catAx>
        <c:axId val="25613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cap="all">
                <a:solidFill>
                  <a:srgbClr val="1B2E5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55668216"/>
        <c:crosses val="autoZero"/>
        <c:auto val="1"/>
        <c:lblAlgn val="ctr"/>
        <c:lblOffset val="100"/>
        <c:noMultiLvlLbl val="0"/>
      </c:catAx>
      <c:valAx>
        <c:axId val="255668216"/>
        <c:scaling>
          <c:orientation val="minMax"/>
        </c:scaling>
        <c:delete val="1"/>
        <c:axPos val="l"/>
        <c:majorGridlines>
          <c:spPr>
            <a:prstGeom prst="rect">
              <a:avLst/>
            </a:prstGeom>
            <a:ln w="9525" cap="flat" cmpd="sng" algn="ctr">
              <a:gradFill>
                <a:gsLst>
                  <a:gs pos="0">
                    <a:schemeClr val="lt1">
                      <a:lumMod val="75000"/>
                      <a:alpha val="36000"/>
                    </a:schemeClr>
                  </a:gs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6134560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712920" y="2109106"/>
      <a:ext cx="5730235" cy="4017010"/>
    </a:xfrm>
    <a:prstGeom prst="rect">
      <a:avLst/>
    </a:prstGeom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>
          <a:solidFill>
            <a:srgbClr val="1B2E51"/>
          </a:solidFill>
          <a:latin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3"/>
          <c:y val="0"/>
          <c:w val="0.71092"/>
          <c:h val="0.9495200000000000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CC-466C-91F7-799BFC960994}"/>
              </c:ext>
            </c:extLst>
          </c:dPt>
          <c:dPt>
            <c:idx val="1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CC-466C-91F7-799BFC960994}"/>
              </c:ext>
            </c:extLst>
          </c:dPt>
          <c:dPt>
            <c:idx val="2"/>
            <c:invertIfNegative val="0"/>
            <c:bubble3D val="0"/>
            <c:spPr bwMode="auto">
              <a:prstGeom prst="rect">
                <a:avLst/>
              </a:prstGeom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CC-466C-91F7-799BFC960994}"/>
              </c:ext>
            </c:extLst>
          </c:dPt>
          <c:dPt>
            <c:idx val="3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CC-466C-91F7-799BFC960994}"/>
              </c:ext>
            </c:extLst>
          </c:dPt>
          <c:dPt>
            <c:idx val="4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CC-466C-91F7-799BFC960994}"/>
              </c:ext>
            </c:extLst>
          </c:dPt>
          <c:dPt>
            <c:idx val="5"/>
            <c:invertIfNegative val="0"/>
            <c:bubble3D val="0"/>
            <c:spPr bwMode="auto">
              <a:prstGeom prst="rect">
                <a:avLst/>
              </a:prstGeom>
              <a:solidFill>
                <a:schemeClr val="accent4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4CC-466C-91F7-799BFC960994}"/>
              </c:ext>
            </c:extLst>
          </c:dPt>
          <c:dPt>
            <c:idx val="6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4CC-466C-91F7-799BFC960994}"/>
              </c:ext>
            </c:extLst>
          </c:dPt>
          <c:dPt>
            <c:idx val="7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4CC-466C-91F7-799BFC9609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baseline="0">
                    <a:solidFill>
                      <a:srgbClr val="1B2E51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болезни органов дыхания</c:v>
                </c:pt>
                <c:pt idx="1">
                  <c:v>болезни органов пищеварения</c:v>
                </c:pt>
                <c:pt idx="2">
                  <c:v>болезни нервной системы</c:v>
                </c:pt>
                <c:pt idx="3">
                  <c:v>болезни мочеполовой системы</c:v>
                </c:pt>
                <c:pt idx="4">
                  <c:v>болезни глаз и его придаточного аппарата</c:v>
                </c:pt>
                <c:pt idx="5">
                  <c:v>болезни уха и сосцевидного отростка</c:v>
                </c:pt>
                <c:pt idx="6">
                  <c:v>врожденные аномалии</c:v>
                </c:pt>
                <c:pt idx="7">
                  <c:v> болезни других органов и систем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62</c:v>
                </c:pt>
                <c:pt idx="1">
                  <c:v>7.7</c:v>
                </c:pt>
                <c:pt idx="2">
                  <c:v>7.8</c:v>
                </c:pt>
                <c:pt idx="3">
                  <c:v>1.7</c:v>
                </c:pt>
                <c:pt idx="4">
                  <c:v>5.0999999999999996</c:v>
                </c:pt>
                <c:pt idx="5">
                  <c:v>0.8</c:v>
                </c:pt>
                <c:pt idx="6">
                  <c:v>1.6</c:v>
                </c:pt>
                <c:pt idx="7">
                  <c:v>13.3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4CC-466C-91F7-799BFC9609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55756504"/>
        <c:axId val="255756888"/>
      </c:barChart>
      <c:catAx>
        <c:axId val="255756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cap="all" baseline="0">
                <a:solidFill>
                  <a:srgbClr val="1B2E5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55756888"/>
        <c:crosses val="autoZero"/>
        <c:auto val="1"/>
        <c:lblAlgn val="ctr"/>
        <c:lblOffset val="100"/>
        <c:noMultiLvlLbl val="0"/>
      </c:catAx>
      <c:valAx>
        <c:axId val="255756888"/>
        <c:scaling>
          <c:orientation val="minMax"/>
        </c:scaling>
        <c:delete val="1"/>
        <c:axPos val="b"/>
        <c:majorGridlines>
          <c:spPr bwMode="auto">
            <a:prstGeom prst="rect">
              <a:avLst/>
            </a:prstGeom>
            <a:ln w="9525" cap="flat" cmpd="sng" algn="ctr">
              <a:gradFill>
                <a:gsLst>
                  <a:gs pos="0">
                    <a:schemeClr val="lt1">
                      <a:lumMod val="75000"/>
                      <a:alpha val="36000"/>
                    </a:schemeClr>
                  </a:gs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5756504"/>
        <c:crossesAt val="1"/>
        <c:crossBetween val="between"/>
      </c:valAx>
      <c:spPr>
        <a:prstGeom prst="rect">
          <a:avLst/>
        </a:prstGeom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 bwMode="auto">
    <a:xfrm>
      <a:off x="247972" y="1964311"/>
      <a:ext cx="6855387" cy="4767687"/>
    </a:xfrm>
    <a:prstGeom prst="rect">
      <a:avLst/>
    </a:prstGeom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>
          <a:solidFill>
            <a:srgbClr val="1B2E51"/>
          </a:solidFill>
          <a:latin typeface="Arial"/>
          <a:cs typeface="Arial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25000000000001"/>
          <c:y val="0.14193"/>
          <c:w val="0.51873999999999998"/>
          <c:h val="0.7996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8D-4584-A92A-F5D9C33A3F71}"/>
              </c:ext>
            </c:extLst>
          </c:dPt>
          <c:dPt>
            <c:idx val="1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D-4584-A92A-F5D9C33A3F71}"/>
              </c:ext>
            </c:extLst>
          </c:dPt>
          <c:dPt>
            <c:idx val="2"/>
            <c:invertIfNegative val="0"/>
            <c:bubble3D val="0"/>
            <c:spPr bwMode="auto">
              <a:prstGeom prst="rect">
                <a:avLst/>
              </a:prstGeom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D-4584-A92A-F5D9C33A3F71}"/>
              </c:ext>
            </c:extLst>
          </c:dPt>
          <c:dPt>
            <c:idx val="3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D-4584-A92A-F5D9C33A3F71}"/>
              </c:ext>
            </c:extLst>
          </c:dPt>
          <c:dPt>
            <c:idx val="4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E8D-4584-A92A-F5D9C33A3F71}"/>
              </c:ext>
            </c:extLst>
          </c:dPt>
          <c:dPt>
            <c:idx val="5"/>
            <c:invertIfNegative val="0"/>
            <c:bubble3D val="0"/>
            <c:spPr bwMode="auto">
              <a:prstGeom prst="rect">
                <a:avLst/>
              </a:prstGeom>
              <a:solidFill>
                <a:schemeClr val="accent4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E8D-4584-A92A-F5D9C33A3F71}"/>
              </c:ext>
            </c:extLst>
          </c:dPt>
          <c:dPt>
            <c:idx val="6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E8D-4584-A92A-F5D9C33A3F71}"/>
              </c:ext>
            </c:extLst>
          </c:dPt>
          <c:dPt>
            <c:idx val="7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E8D-4584-A92A-F5D9C33A3F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baseline="0">
                    <a:solidFill>
                      <a:srgbClr val="1B2E51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болезни органов дыхания</c:v>
                </c:pt>
                <c:pt idx="1">
                  <c:v>болезни органов пищеварения</c:v>
                </c:pt>
                <c:pt idx="2">
                  <c:v>болезни нервной системы</c:v>
                </c:pt>
                <c:pt idx="3">
                  <c:v>болезни мочеполовой системы</c:v>
                </c:pt>
                <c:pt idx="4">
                  <c:v>болезни глаз и его придаточного аппарата</c:v>
                </c:pt>
                <c:pt idx="5">
                  <c:v>болезни уха и сосцевидного отроска</c:v>
                </c:pt>
                <c:pt idx="6">
                  <c:v>болезни костно-мышечной системы</c:v>
                </c:pt>
                <c:pt idx="7">
                  <c:v>болезни других органов и систем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63</c:v>
                </c:pt>
                <c:pt idx="1">
                  <c:v>3.5</c:v>
                </c:pt>
                <c:pt idx="2">
                  <c:v>5.2</c:v>
                </c:pt>
                <c:pt idx="3">
                  <c:v>1.8</c:v>
                </c:pt>
                <c:pt idx="4">
                  <c:v>11</c:v>
                </c:pt>
                <c:pt idx="5">
                  <c:v>3.2</c:v>
                </c:pt>
                <c:pt idx="6">
                  <c:v>0.5</c:v>
                </c:pt>
                <c:pt idx="7">
                  <c:v>11.8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0E8D-4584-A92A-F5D9C33A3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56021944"/>
        <c:axId val="164198232"/>
      </c:barChart>
      <c:catAx>
        <c:axId val="256021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cap="all" baseline="0">
                <a:solidFill>
                  <a:srgbClr val="1B2E5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4198232"/>
        <c:crosses val="autoZero"/>
        <c:auto val="1"/>
        <c:lblAlgn val="ctr"/>
        <c:lblOffset val="100"/>
        <c:noMultiLvlLbl val="0"/>
      </c:catAx>
      <c:valAx>
        <c:axId val="164198232"/>
        <c:scaling>
          <c:orientation val="minMax"/>
        </c:scaling>
        <c:delete val="1"/>
        <c:axPos val="b"/>
        <c:majorGridlines>
          <c:spPr bwMode="auto">
            <a:prstGeom prst="rect">
              <a:avLst/>
            </a:prstGeom>
            <a:ln w="9525" cap="flat" cmpd="sng" algn="ctr">
              <a:gradFill>
                <a:gsLst>
                  <a:gs pos="0">
                    <a:schemeClr val="lt1">
                      <a:lumMod val="75000"/>
                      <a:alpha val="36000"/>
                    </a:schemeClr>
                  </a:gs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6021944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0" y="1931067"/>
      <a:ext cx="6848589" cy="4926930"/>
    </a:xfrm>
    <a:prstGeom prst="rect">
      <a:avLst/>
    </a:prstGeom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solidFill>
            <a:srgbClr val="1B2E51"/>
          </a:solidFill>
          <a:latin typeface="Arial"/>
          <a:cs typeface="Arial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396000000000002"/>
          <c:y val="0.13086"/>
          <c:w val="0.52768000000000004"/>
          <c:h val="0.7994700000000000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C2-440B-9978-B145058D91A4}"/>
              </c:ext>
            </c:extLst>
          </c:dPt>
          <c:dPt>
            <c:idx val="1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C2-440B-9978-B145058D91A4}"/>
              </c:ext>
            </c:extLst>
          </c:dPt>
          <c:dPt>
            <c:idx val="2"/>
            <c:invertIfNegative val="0"/>
            <c:bubble3D val="0"/>
            <c:spPr bwMode="auto">
              <a:prstGeom prst="rect">
                <a:avLst/>
              </a:prstGeom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C2-440B-9978-B145058D91A4}"/>
              </c:ext>
            </c:extLst>
          </c:dPt>
          <c:dPt>
            <c:idx val="3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C2-440B-9978-B145058D91A4}"/>
              </c:ext>
            </c:extLst>
          </c:dPt>
          <c:dPt>
            <c:idx val="4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8C2-440B-9978-B145058D91A4}"/>
              </c:ext>
            </c:extLst>
          </c:dPt>
          <c:dPt>
            <c:idx val="5"/>
            <c:invertIfNegative val="0"/>
            <c:bubble3D val="0"/>
            <c:spPr bwMode="auto">
              <a:prstGeom prst="rect">
                <a:avLst/>
              </a:prstGeom>
              <a:solidFill>
                <a:schemeClr val="accent4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8C2-440B-9978-B145058D91A4}"/>
              </c:ext>
            </c:extLst>
          </c:dPt>
          <c:dPt>
            <c:idx val="6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8C2-440B-9978-B145058D91A4}"/>
              </c:ext>
            </c:extLst>
          </c:dPt>
          <c:dPt>
            <c:idx val="7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8C2-440B-9978-B145058D91A4}"/>
              </c:ext>
            </c:extLst>
          </c:dPt>
          <c:dPt>
            <c:idx val="8"/>
            <c:invertIfNegative val="0"/>
            <c:bubble3D val="0"/>
            <c:spPr bwMode="auto">
              <a:prstGeom prst="rect">
                <a:avLst/>
              </a:prstGeom>
              <a:solidFill>
                <a:schemeClr val="accent4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8C2-440B-9978-B145058D91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baseline="0">
                    <a:solidFill>
                      <a:srgbClr val="1B2E51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болезни органов дыхания</c:v>
                </c:pt>
                <c:pt idx="1">
                  <c:v>болезни органов пищеварения</c:v>
                </c:pt>
                <c:pt idx="2">
                  <c:v>болезни эндокринной системы</c:v>
                </c:pt>
                <c:pt idx="3">
                  <c:v>болезни уха сосцевидного отростка</c:v>
                </c:pt>
                <c:pt idx="4">
                  <c:v>болезни глаза и придаточного аппарата</c:v>
                </c:pt>
                <c:pt idx="5">
                  <c:v>болезни костно-мышечной системы</c:v>
                </c:pt>
                <c:pt idx="6">
                  <c:v>болезни мочеполовой системы</c:v>
                </c:pt>
                <c:pt idx="7">
                  <c:v>болезни нервной системы</c:v>
                </c:pt>
                <c:pt idx="8">
                  <c:v>болезни других органов и систем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60</c:v>
                </c:pt>
                <c:pt idx="1">
                  <c:v>2</c:v>
                </c:pt>
                <c:pt idx="2">
                  <c:v>0.1</c:v>
                </c:pt>
                <c:pt idx="3">
                  <c:v>2.2999999999999998</c:v>
                </c:pt>
                <c:pt idx="4">
                  <c:v>14</c:v>
                </c:pt>
                <c:pt idx="5">
                  <c:v>2.2999999999999998</c:v>
                </c:pt>
                <c:pt idx="6">
                  <c:v>1.6</c:v>
                </c:pt>
                <c:pt idx="7">
                  <c:v>6.5</c:v>
                </c:pt>
                <c:pt idx="8">
                  <c:v>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C8C2-440B-9978-B145058D91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1609992"/>
        <c:axId val="161610384"/>
      </c:barChart>
      <c:catAx>
        <c:axId val="161609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cap="all" baseline="0">
                <a:solidFill>
                  <a:srgbClr val="1B2E5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1610384"/>
        <c:crosses val="autoZero"/>
        <c:auto val="1"/>
        <c:lblAlgn val="ctr"/>
        <c:lblOffset val="100"/>
        <c:noMultiLvlLbl val="0"/>
      </c:catAx>
      <c:valAx>
        <c:axId val="161610384"/>
        <c:scaling>
          <c:orientation val="minMax"/>
        </c:scaling>
        <c:delete val="1"/>
        <c:axPos val="b"/>
        <c:majorGridlines>
          <c:spPr bwMode="auto">
            <a:prstGeom prst="rect">
              <a:avLst/>
            </a:prstGeom>
            <a:ln w="9525" cap="flat" cmpd="sng" algn="ctr">
              <a:gradFill>
                <a:gsLst>
                  <a:gs pos="0">
                    <a:schemeClr val="lt1">
                      <a:lumMod val="75000"/>
                      <a:alpha val="36000"/>
                    </a:schemeClr>
                  </a:gs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609992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136099" y="1757781"/>
      <a:ext cx="6812219" cy="5125727"/>
    </a:xfrm>
    <a:prstGeom prst="rect">
      <a:avLst/>
    </a:prstGeom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>
          <a:solidFill>
            <a:srgbClr val="1B2E51"/>
          </a:solidFill>
          <a:latin typeface="Arial"/>
          <a:cs typeface="Arial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886000000000002"/>
          <c:y val="9.8739999999999994E-2"/>
          <c:w val="0.62358999999999998"/>
          <c:h val="0.87178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11-493A-8A42-C6B268DF9CCB}"/>
              </c:ext>
            </c:extLst>
          </c:dPt>
          <c:dPt>
            <c:idx val="1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11-493A-8A42-C6B268DF9CCB}"/>
              </c:ext>
            </c:extLst>
          </c:dPt>
          <c:dPt>
            <c:idx val="2"/>
            <c:invertIfNegative val="0"/>
            <c:bubble3D val="0"/>
            <c:spPr bwMode="auto">
              <a:prstGeom prst="rect">
                <a:avLst/>
              </a:prstGeom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11-493A-8A42-C6B268DF9CCB}"/>
              </c:ext>
            </c:extLst>
          </c:dPt>
          <c:dPt>
            <c:idx val="3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11-493A-8A42-C6B268DF9CCB}"/>
              </c:ext>
            </c:extLst>
          </c:dPt>
          <c:dPt>
            <c:idx val="4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B11-493A-8A42-C6B268DF9CCB}"/>
              </c:ext>
            </c:extLst>
          </c:dPt>
          <c:dPt>
            <c:idx val="5"/>
            <c:invertIfNegative val="0"/>
            <c:bubble3D val="0"/>
            <c:spPr bwMode="auto">
              <a:prstGeom prst="rect">
                <a:avLst/>
              </a:prstGeom>
              <a:solidFill>
                <a:schemeClr val="accent4">
                  <a:lumMod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B11-493A-8A42-C6B268DF9CCB}"/>
              </c:ext>
            </c:extLst>
          </c:dPt>
          <c:dPt>
            <c:idx val="6"/>
            <c:invertIfNegative val="0"/>
            <c:bubble3D val="0"/>
            <c:spPr bwMode="auto">
              <a:prstGeom prst="rect">
                <a:avLst/>
              </a:prstGeom>
              <a:solidFill>
                <a:schemeClr val="accent6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B11-493A-8A42-C6B268DF9CCB}"/>
              </c:ext>
            </c:extLst>
          </c:dPt>
          <c:dPt>
            <c:idx val="7"/>
            <c:invertIfNegative val="0"/>
            <c:bubble3D val="0"/>
            <c:spPr bwMode="auto">
              <a:prstGeom prst="rect">
                <a:avLst/>
              </a:prstGeom>
              <a:solidFill>
                <a:schemeClr val="accent5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B11-493A-8A42-C6B268DF9CCB}"/>
              </c:ext>
            </c:extLst>
          </c:dPt>
          <c:dPt>
            <c:idx val="8"/>
            <c:invertIfNegative val="0"/>
            <c:bubble3D val="0"/>
            <c:spPr bwMode="auto">
              <a:prstGeom prst="rect">
                <a:avLst/>
              </a:prstGeom>
              <a:solidFill>
                <a:schemeClr val="accent4">
                  <a:lumMod val="80000"/>
                  <a:lumOff val="2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B11-493A-8A42-C6B268DF9C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baseline="0">
                    <a:solidFill>
                      <a:srgbClr val="1B2E51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1">
                  <c:v>Болезни нервной системы</c:v>
                </c:pt>
                <c:pt idx="2">
                  <c:v>Болезни глаза и его придаточного аппарата</c:v>
                </c:pt>
                <c:pt idx="3">
                  <c:v>Болезни уха и сосцевидного отростка</c:v>
                </c:pt>
                <c:pt idx="4">
                  <c:v>Болезни органов дыхания</c:v>
                </c:pt>
                <c:pt idx="5">
                  <c:v>Болезни органов пищеварения</c:v>
                </c:pt>
                <c:pt idx="6">
                  <c:v>Болезни мочеполовой системы</c:v>
                </c:pt>
                <c:pt idx="7">
                  <c:v>Болезни костно-мышечной системы</c:v>
                </c:pt>
                <c:pt idx="8">
                  <c:v>болезни других органов и систем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1">
                  <c:v>7.6</c:v>
                </c:pt>
                <c:pt idx="2">
                  <c:v>14.3</c:v>
                </c:pt>
                <c:pt idx="3">
                  <c:v>2</c:v>
                </c:pt>
                <c:pt idx="4">
                  <c:v>58</c:v>
                </c:pt>
                <c:pt idx="5">
                  <c:v>3.8</c:v>
                </c:pt>
                <c:pt idx="6">
                  <c:v>2.8</c:v>
                </c:pt>
                <c:pt idx="7">
                  <c:v>2</c:v>
                </c:pt>
                <c:pt idx="8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3B11-493A-8A42-C6B268DF9C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1611168"/>
        <c:axId val="256219504"/>
      </c:barChart>
      <c:catAx>
        <c:axId val="161611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cap="all" baseline="0">
                <a:solidFill>
                  <a:srgbClr val="1B2E5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56219504"/>
        <c:crosses val="autoZero"/>
        <c:auto val="1"/>
        <c:lblAlgn val="ctr"/>
        <c:lblOffset val="100"/>
        <c:noMultiLvlLbl val="0"/>
      </c:catAx>
      <c:valAx>
        <c:axId val="256219504"/>
        <c:scaling>
          <c:orientation val="minMax"/>
        </c:scaling>
        <c:delete val="1"/>
        <c:axPos val="b"/>
        <c:majorGridlines>
          <c:spPr bwMode="auto">
            <a:prstGeom prst="rect">
              <a:avLst/>
            </a:prstGeom>
            <a:ln w="9525" cap="flat" cmpd="sng" algn="ctr">
              <a:gradFill>
                <a:gsLst>
                  <a:gs pos="0">
                    <a:schemeClr val="lt1">
                      <a:lumMod val="75000"/>
                      <a:alpha val="36000"/>
                    </a:schemeClr>
                  </a:gs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611168"/>
        <c:crosses val="autoZero"/>
        <c:crossBetween val="between"/>
      </c:valAx>
      <c:spPr>
        <a:prstGeom prst="rect">
          <a:avLst/>
        </a:prstGeom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 bwMode="auto">
    <a:xfrm>
      <a:off x="0" y="1793779"/>
      <a:ext cx="6848589" cy="5064219"/>
    </a:xfrm>
    <a:prstGeom prst="rect">
      <a:avLst/>
    </a:prstGeom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solidFill>
            <a:srgbClr val="1B2E51"/>
          </a:solidFill>
          <a:latin typeface="Arial"/>
          <a:cs typeface="Arial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200" b="1"/>
  </cs:axisTitle>
  <cs:categoryAxis>
    <cs:lnRef idx="0"/>
    <cs:fillRef idx="0"/>
    <cs:effectRef idx="0"/>
    <cs:fontRef idx="minor">
      <a:schemeClr val="tx2"/>
    </cs:fontRef>
    <cs:spPr bwMode="auto">
      <a:prstGeom prst="rect">
        <a:avLst/>
      </a:prstGeom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2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2"/>
    </cs:fontRef>
    <cs:defRPr sz="1200"/>
  </cs:dataLabel>
  <cs:dataLabelCallout>
    <cs:lnRef idx="0"/>
    <cs:fillRef idx="0"/>
    <cs:effectRef idx="0"/>
    <cs:fontRef idx="minor">
      <a:schemeClr val="tx2"/>
    </cs:fontRef>
    <cs:defRPr sz="1200"/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 bwMode="auto">
      <a:prstGeom prst="rect">
        <a:avLst/>
      </a:prstGeom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 bwMode="auto">
      <a:prstGeom prst="rect">
        <a:avLst/>
      </a:prstGeom>
      <a:ln w="12700">
        <a:solidFill>
          <a:schemeClr val="lt2"/>
        </a:solidFill>
        <a:round/>
      </a:ln>
    </cs:spPr>
  </cs:dataPointMarker>
  <cs:dataPointMarkerLayout/>
  <cs:dataPointWireframe>
    <cs:lnRef idx="0">
      <cs:styleClr val="auto"/>
    </cs:lnRef>
    <cs:fillRef idx="3"/>
    <cs:effectRef idx="2"/>
    <cs:fontRef idx="minor">
      <a:schemeClr val="tx2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15000"/>
            <a:lumOff val="85000"/>
          </a:schemeClr>
        </a:solidFill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 bwMode="auto">
      <a:prstGeom prst="rect">
        <a:avLst/>
      </a:prstGeom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 bwMode="auto">
      <a:prstGeom prst="rect">
        <a:avLst/>
      </a:prstGeom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 bwMode="auto">
      <a:prstGeom prst="rect">
        <a:avLst/>
      </a:prstGeom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200"/>
  </cs:seriesAxis>
  <cs:series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50" b="1"/>
  </cs:title>
  <cs:trendline>
    <cs:lnRef idx="0">
      <cs:styleClr val="auto"/>
    </cs:lnRef>
    <cs:fillRef idx="0"/>
    <cs:effectRef idx="0"/>
    <cs:fontRef idx="minor">
      <a:schemeClr val="tx2"/>
    </cs:fontRef>
    <cs:spPr bwMode="auto">
      <a:prstGeom prst="rect">
        <a:avLst/>
      </a:prstGeom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200"/>
  </cs:trendlineLabel>
  <cs:upBar>
    <cs:lnRef idx="0"/>
    <cs:fillRef idx="0"/>
    <cs:effectRef idx="0"/>
    <cs:fontRef idx="minor">
      <a:schemeClr val="tx2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200" b="1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200" cap="all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gradFill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lt1"/>
    </cs:fontRef>
    <cs:defRPr sz="1200" b="1" i="0" u="none" strike="noStrike"/>
  </cs:dataLabel>
  <cs:dataLabelCallout>
    <cs:lnRef idx="0"/>
    <cs:fillRef idx="0"/>
    <cs:effectRef idx="0"/>
    <cs:fontRef idx="minor">
      <a:schemeClr val="lt1"/>
    </cs:fontRef>
    <cs:defRPr sz="1200" b="1" i="0" u="none" strike="noStrike"/>
  </cs:dataLabelCallout>
  <cs:dataPoint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</cs:spPr>
  </cs:dataPointMarker>
  <cs:dataPointMarkerLayout/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 bwMode="auto">
      <a:prstGeom prst="rect">
        <a:avLst/>
      </a:prstGeom>
      <a:ln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solidFill>
        <a:schemeClr val="lt1">
          <a:lumMod val="95000"/>
          <a:alpha val="39000"/>
        </a:schemeClr>
      </a:solidFill>
    </cs:spPr>
    <cs:defRPr sz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200"/>
  </cs:seriesAxis>
  <cs:series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>
        <a:noFill/>
      </a:ln>
    </cs:spPr>
    <cs:defRPr sz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200" b="1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200" cap="all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gradFill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lt1"/>
    </cs:fontRef>
    <cs:defRPr sz="1200" b="1" i="0" u="none" strike="noStrike"/>
  </cs:dataLabel>
  <cs:dataLabelCallout>
    <cs:lnRef idx="0"/>
    <cs:fillRef idx="0"/>
    <cs:effectRef idx="0"/>
    <cs:fontRef idx="minor">
      <a:schemeClr val="lt1"/>
    </cs:fontRef>
    <cs:defRPr sz="1200" b="1" i="0" u="none" strike="noStrike"/>
  </cs:dataLabelCallout>
  <cs:dataPoint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</cs:spPr>
  </cs:dataPointMarker>
  <cs:dataPointMarkerLayout/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 bwMode="auto">
      <a:prstGeom prst="rect">
        <a:avLst/>
      </a:prstGeom>
      <a:ln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solidFill>
        <a:schemeClr val="lt1">
          <a:lumMod val="95000"/>
          <a:alpha val="39000"/>
        </a:schemeClr>
      </a:solidFill>
    </cs:spPr>
    <cs:defRPr sz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200"/>
  </cs:seriesAxis>
  <cs:series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>
        <a:noFill/>
      </a:ln>
    </cs:spPr>
    <cs:defRPr sz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200" b="1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200" cap="all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gradFill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lt1"/>
    </cs:fontRef>
    <cs:defRPr sz="1200" b="1" i="0" u="none" strike="noStrike"/>
  </cs:dataLabel>
  <cs:dataLabelCallout>
    <cs:lnRef idx="0"/>
    <cs:fillRef idx="0"/>
    <cs:effectRef idx="0"/>
    <cs:fontRef idx="minor">
      <a:schemeClr val="lt1"/>
    </cs:fontRef>
    <cs:defRPr sz="1200" b="1" i="0" u="none" strike="noStrike"/>
  </cs:dataLabelCallout>
  <cs:dataPoint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</cs:spPr>
  </cs:dataPointMarker>
  <cs:dataPointMarkerLayout/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 bwMode="auto">
      <a:prstGeom prst="rect">
        <a:avLst/>
      </a:prstGeom>
      <a:ln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solidFill>
        <a:schemeClr val="lt1">
          <a:lumMod val="95000"/>
          <a:alpha val="39000"/>
        </a:schemeClr>
      </a:solidFill>
    </cs:spPr>
    <cs:defRPr sz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200"/>
  </cs:seriesAxis>
  <cs:series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>
        <a:noFill/>
      </a:ln>
    </cs:spPr>
    <cs:defRPr sz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200" b="1"/>
  </cs:axisTitle>
  <cs:categoryAxis>
    <cs:lnRef idx="0"/>
    <cs:fillRef idx="0"/>
    <cs:effectRef idx="0"/>
    <cs:fontRef idx="minor">
      <a:schemeClr val="tx2"/>
    </cs:fontRef>
    <cs:spPr bwMode="auto">
      <a:prstGeom prst="rect">
        <a:avLst/>
      </a:prstGeom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2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2"/>
    </cs:fontRef>
    <cs:defRPr sz="1200"/>
  </cs:dataLabel>
  <cs:dataLabelCallout>
    <cs:lnRef idx="0"/>
    <cs:fillRef idx="0"/>
    <cs:effectRef idx="0"/>
    <cs:fontRef idx="minor">
      <a:schemeClr val="tx2"/>
    </cs:fontRef>
    <cs:defRPr sz="1200"/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 bwMode="auto">
      <a:prstGeom prst="rect">
        <a:avLst/>
      </a:prstGeom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 bwMode="auto">
      <a:prstGeom prst="rect">
        <a:avLst/>
      </a:prstGeom>
      <a:ln w="12700">
        <a:solidFill>
          <a:schemeClr val="lt2"/>
        </a:solidFill>
        <a:round/>
      </a:ln>
    </cs:spPr>
  </cs:dataPointMarker>
  <cs:dataPointMarkerLayout/>
  <cs:dataPointWireframe>
    <cs:lnRef idx="0">
      <cs:styleClr val="auto"/>
    </cs:lnRef>
    <cs:fillRef idx="3"/>
    <cs:effectRef idx="2"/>
    <cs:fontRef idx="minor">
      <a:schemeClr val="tx2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15000"/>
            <a:lumOff val="85000"/>
          </a:schemeClr>
        </a:solidFill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 bwMode="auto">
      <a:prstGeom prst="rect">
        <a:avLst/>
      </a:prstGeom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 bwMode="auto">
      <a:prstGeom prst="rect">
        <a:avLst/>
      </a:prstGeom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 bwMode="auto">
      <a:prstGeom prst="rect">
        <a:avLst/>
      </a:prstGeom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200"/>
  </cs:seriesAxis>
  <cs:series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50" b="1"/>
  </cs:title>
  <cs:trendline>
    <cs:lnRef idx="0">
      <cs:styleClr val="auto"/>
    </cs:lnRef>
    <cs:fillRef idx="0"/>
    <cs:effectRef idx="0"/>
    <cs:fontRef idx="minor">
      <a:schemeClr val="tx2"/>
    </cs:fontRef>
    <cs:spPr bwMode="auto">
      <a:prstGeom prst="rect">
        <a:avLst/>
      </a:prstGeom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200"/>
  </cs:trendlineLabel>
  <cs:upBar>
    <cs:lnRef idx="0"/>
    <cs:fillRef idx="0"/>
    <cs:effectRef idx="0"/>
    <cs:fontRef idx="minor">
      <a:schemeClr val="tx2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200" b="1"/>
  </cs:axisTitle>
  <cs:categoryAxis>
    <cs:lnRef idx="0"/>
    <cs:fillRef idx="0"/>
    <cs:effectRef idx="0"/>
    <cs:fontRef idx="minor">
      <a:schemeClr val="tx2"/>
    </cs:fontRef>
    <cs:spPr bwMode="auto">
      <a:prstGeom prst="rect">
        <a:avLst/>
      </a:prstGeom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2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2"/>
    </cs:fontRef>
    <cs:defRPr sz="1200"/>
  </cs:dataLabel>
  <cs:dataLabelCallout>
    <cs:lnRef idx="0"/>
    <cs:fillRef idx="0"/>
    <cs:effectRef idx="0"/>
    <cs:fontRef idx="minor">
      <a:schemeClr val="tx2"/>
    </cs:fontRef>
    <cs:defRPr sz="1200"/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 bwMode="auto">
      <a:prstGeom prst="rect">
        <a:avLst/>
      </a:prstGeom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 bwMode="auto">
      <a:prstGeom prst="rect">
        <a:avLst/>
      </a:prstGeom>
      <a:ln w="12700">
        <a:solidFill>
          <a:schemeClr val="lt2"/>
        </a:solidFill>
        <a:round/>
      </a:ln>
    </cs:spPr>
  </cs:dataPointMarker>
  <cs:dataPointMarkerLayout/>
  <cs:dataPointWireframe>
    <cs:lnRef idx="0">
      <cs:styleClr val="auto"/>
    </cs:lnRef>
    <cs:fillRef idx="3"/>
    <cs:effectRef idx="2"/>
    <cs:fontRef idx="minor">
      <a:schemeClr val="tx2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15000"/>
            <a:lumOff val="85000"/>
          </a:schemeClr>
        </a:solidFill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 bwMode="auto">
      <a:prstGeom prst="rect">
        <a:avLst/>
      </a:prstGeom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 bwMode="auto">
      <a:prstGeom prst="rect">
        <a:avLst/>
      </a:prstGeom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 bwMode="auto">
      <a:prstGeom prst="rect">
        <a:avLst/>
      </a:prstGeom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200"/>
  </cs:seriesAxis>
  <cs:series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50" b="1"/>
  </cs:title>
  <cs:trendline>
    <cs:lnRef idx="0">
      <cs:styleClr val="auto"/>
    </cs:lnRef>
    <cs:fillRef idx="0"/>
    <cs:effectRef idx="0"/>
    <cs:fontRef idx="minor">
      <a:schemeClr val="tx2"/>
    </cs:fontRef>
    <cs:spPr bwMode="auto">
      <a:prstGeom prst="rect">
        <a:avLst/>
      </a:prstGeom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200"/>
  </cs:trendlineLabel>
  <cs:upBar>
    <cs:lnRef idx="0"/>
    <cs:fillRef idx="0"/>
    <cs:effectRef idx="0"/>
    <cs:fontRef idx="minor">
      <a:schemeClr val="tx2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200" b="1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200" cap="all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gradFill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lt1"/>
    </cs:fontRef>
    <cs:defRPr sz="1200" b="1" i="0" u="none" strike="noStrike"/>
  </cs:dataLabel>
  <cs:dataLabelCallout>
    <cs:lnRef idx="0"/>
    <cs:fillRef idx="0"/>
    <cs:effectRef idx="0"/>
    <cs:fontRef idx="minor">
      <a:schemeClr val="lt1"/>
    </cs:fontRef>
    <cs:defRPr sz="1200" b="1" i="0" u="none" strike="noStrike"/>
  </cs:dataLabelCallout>
  <cs:dataPoint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</cs:spPr>
  </cs:dataPointMarker>
  <cs:dataPointMarkerLayout/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 bwMode="auto">
      <a:prstGeom prst="rect">
        <a:avLst/>
      </a:prstGeom>
      <a:ln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solidFill>
        <a:schemeClr val="lt1">
          <a:lumMod val="95000"/>
          <a:alpha val="39000"/>
        </a:schemeClr>
      </a:solidFill>
    </cs:spPr>
    <cs:defRPr sz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200"/>
  </cs:seriesAxis>
  <cs:series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>
        <a:noFill/>
      </a:ln>
    </cs:spPr>
    <cs:defRPr sz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200" b="1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200" cap="all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gradFill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lt1"/>
    </cs:fontRef>
    <cs:defRPr sz="1200" b="1" i="0" u="none" strike="noStrike"/>
  </cs:dataLabel>
  <cs:dataLabelCallout>
    <cs:lnRef idx="0"/>
    <cs:fillRef idx="0"/>
    <cs:effectRef idx="0"/>
    <cs:fontRef idx="minor">
      <a:schemeClr val="lt1"/>
    </cs:fontRef>
    <cs:defRPr sz="1200" b="1" i="0" u="none" strike="noStrike"/>
  </cs:dataLabelCallout>
  <cs:dataPoint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</cs:spPr>
  </cs:dataPointMarker>
  <cs:dataPointMarkerLayout/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 bwMode="auto">
      <a:prstGeom prst="rect">
        <a:avLst/>
      </a:prstGeom>
      <a:ln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solidFill>
        <a:schemeClr val="lt1">
          <a:lumMod val="95000"/>
          <a:alpha val="39000"/>
        </a:schemeClr>
      </a:solidFill>
    </cs:spPr>
    <cs:defRPr sz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200"/>
  </cs:seriesAxis>
  <cs:series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>
        <a:noFill/>
      </a:ln>
    </cs:spPr>
    <cs:defRPr sz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200" b="1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200" cap="all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gradFill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lt1"/>
    </cs:fontRef>
    <cs:defRPr sz="1200" b="1" i="0" u="none" strike="noStrike"/>
  </cs:dataLabel>
  <cs:dataLabelCallout>
    <cs:lnRef idx="0"/>
    <cs:fillRef idx="0"/>
    <cs:effectRef idx="0"/>
    <cs:fontRef idx="minor">
      <a:schemeClr val="lt1"/>
    </cs:fontRef>
    <cs:defRPr sz="1200" b="1" i="0" u="none" strike="noStrike"/>
  </cs:dataLabelCallout>
  <cs:dataPoint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</cs:spPr>
  </cs:dataPointMarker>
  <cs:dataPointMarkerLayout/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 bwMode="auto">
      <a:prstGeom prst="rect">
        <a:avLst/>
      </a:prstGeom>
      <a:ln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solidFill>
        <a:schemeClr val="lt1">
          <a:lumMod val="95000"/>
          <a:alpha val="39000"/>
        </a:schemeClr>
      </a:solidFill>
    </cs:spPr>
    <cs:defRPr sz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200"/>
  </cs:seriesAxis>
  <cs:series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>
        <a:noFill/>
      </a:ln>
    </cs:spPr>
    <cs:defRPr sz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200" b="1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200" cap="all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gradFill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lt1"/>
    </cs:fontRef>
    <cs:defRPr sz="1200" b="1" i="0" u="none" strike="noStrike"/>
  </cs:dataLabel>
  <cs:dataLabelCallout>
    <cs:lnRef idx="0"/>
    <cs:fillRef idx="0"/>
    <cs:effectRef idx="0"/>
    <cs:fontRef idx="minor">
      <a:schemeClr val="lt1"/>
    </cs:fontRef>
    <cs:defRPr sz="1200" b="1" i="0" u="none" strike="noStrike"/>
  </cs:dataLabelCallout>
  <cs:dataPoint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</cs:spPr>
  </cs:dataPointMarker>
  <cs:dataPointMarkerLayout/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 bwMode="auto">
      <a:prstGeom prst="rect">
        <a:avLst/>
      </a:prstGeom>
      <a:ln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solidFill>
        <a:schemeClr val="lt1">
          <a:lumMod val="95000"/>
          <a:alpha val="39000"/>
        </a:schemeClr>
      </a:solidFill>
    </cs:spPr>
    <cs:defRPr sz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200"/>
  </cs:seriesAxis>
  <cs:series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>
        <a:noFill/>
      </a:ln>
    </cs:spPr>
    <cs:defRPr sz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200" b="1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200" cap="all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gradFill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lt1"/>
    </cs:fontRef>
    <cs:defRPr sz="1200" b="1" i="0" u="none" strike="noStrike"/>
  </cs:dataLabel>
  <cs:dataLabelCallout>
    <cs:lnRef idx="0"/>
    <cs:fillRef idx="0"/>
    <cs:effectRef idx="0"/>
    <cs:fontRef idx="minor">
      <a:schemeClr val="lt1"/>
    </cs:fontRef>
    <cs:defRPr sz="1200" b="1" i="0" u="none" strike="noStrike"/>
  </cs:dataLabelCallout>
  <cs:dataPoint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</cs:spPr>
  </cs:dataPointMarker>
  <cs:dataPointMarkerLayout/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 bwMode="auto">
      <a:prstGeom prst="rect">
        <a:avLst/>
      </a:prstGeom>
      <a:ln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solidFill>
        <a:schemeClr val="lt1">
          <a:lumMod val="95000"/>
          <a:alpha val="39000"/>
        </a:schemeClr>
      </a:solidFill>
    </cs:spPr>
    <cs:defRPr sz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200"/>
  </cs:seriesAxis>
  <cs:series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>
        <a:noFill/>
      </a:ln>
    </cs:spPr>
    <cs:defRPr sz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57F3FD-DFAD-4F4A-9D7D-23C764F6BE56}" type="datetimeFigureOut">
              <a:rPr lang="ru-RU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58B856-6BE6-4E4D-83DA-389349B30B3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57F3FD-DFAD-4F4A-9D7D-23C764F6BE56}" type="datetimeFigureOut">
              <a:rPr lang="ru-RU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58B856-6BE6-4E4D-83DA-389349B30B3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57F3FD-DFAD-4F4A-9D7D-23C764F6BE56}" type="datetimeFigureOut">
              <a:rPr lang="ru-RU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58B856-6BE6-4E4D-83DA-389349B30B3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57F3FD-DFAD-4F4A-9D7D-23C764F6BE56}" type="datetimeFigureOut">
              <a:rPr lang="ru-RU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58B856-6BE6-4E4D-83DA-389349B30B3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57F3FD-DFAD-4F4A-9D7D-23C764F6BE56}" type="datetimeFigureOut">
              <a:rPr lang="ru-RU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58B856-6BE6-4E4D-83DA-389349B30B3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57F3FD-DFAD-4F4A-9D7D-23C764F6BE56}" type="datetimeFigureOut">
              <a:rPr lang="ru-RU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58B856-6BE6-4E4D-83DA-389349B30B3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57F3FD-DFAD-4F4A-9D7D-23C764F6BE56}" type="datetimeFigureOut">
              <a:rPr lang="ru-RU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58B856-6BE6-4E4D-83DA-389349B30B3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57F3FD-DFAD-4F4A-9D7D-23C764F6BE56}" type="datetimeFigureOut">
              <a:rPr lang="ru-RU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58B856-6BE6-4E4D-83DA-389349B30B3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57F3FD-DFAD-4F4A-9D7D-23C764F6BE56}" type="datetimeFigureOut">
              <a:rPr lang="ru-RU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58B856-6BE6-4E4D-83DA-389349B30B3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57F3FD-DFAD-4F4A-9D7D-23C764F6BE56}" type="datetimeFigureOut">
              <a:rPr lang="ru-RU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58B856-6BE6-4E4D-83DA-389349B30B3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57F3FD-DFAD-4F4A-9D7D-23C764F6BE56}" type="datetimeFigureOut">
              <a:rPr lang="ru-RU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58B856-6BE6-4E4D-83DA-389349B30B3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57F3FD-DFAD-4F4A-9D7D-23C764F6BE56}" type="datetimeFigureOut">
              <a:rPr lang="ru-RU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58B856-6BE6-4E4D-83DA-389349B30B39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jpg"/><Relationship Id="rId12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pn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6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8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8.jpg"/><Relationship Id="rId5" Type="http://schemas.openxmlformats.org/officeDocument/2006/relationships/image" Target="../media/image29.png"/><Relationship Id="rId10" Type="http://schemas.openxmlformats.org/officeDocument/2006/relationships/image" Target="../media/image17.jpg"/><Relationship Id="rId4" Type="http://schemas.openxmlformats.org/officeDocument/2006/relationships/image" Target="../media/image10.pn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498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965445" y="2571244"/>
            <a:ext cx="3576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400" b="1">
                <a:solidFill>
                  <a:srgbClr val="1B2E51"/>
                </a:solidFill>
                <a:latin typeface="Arial"/>
                <a:cs typeface="Arial"/>
              </a:rPr>
              <a:t>ОТЧЕТ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755116" y="3429000"/>
            <a:ext cx="94861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420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4200">
                <a:solidFill>
                  <a:schemeClr val="bg1"/>
                </a:solidFill>
                <a:latin typeface="Arial"/>
                <a:cs typeface="Arial"/>
              </a:rPr>
              <a:t>ГБУЗ «ДГП№23 ДЗМ»</a:t>
            </a:r>
            <a:endParaRPr/>
          </a:p>
          <a:p>
            <a:pPr>
              <a:defRPr/>
            </a:pPr>
            <a:r>
              <a:rPr lang="ru-RU" sz="4200">
                <a:solidFill>
                  <a:schemeClr val="bg1"/>
                </a:solidFill>
                <a:latin typeface="Arial"/>
                <a:cs typeface="Arial"/>
              </a:rPr>
              <a:t>Главный врач А.А. Кабулова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4449" y="477079"/>
            <a:ext cx="1845676" cy="9228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13736" y="2799833"/>
            <a:ext cx="406278" cy="450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1116875" y="5746896"/>
            <a:ext cx="3576792" cy="7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4400" b="1">
                <a:solidFill>
                  <a:srgbClr val="1B2E51"/>
                </a:solidFill>
                <a:latin typeface="Arial"/>
                <a:cs typeface="Arial"/>
              </a:rPr>
              <a:t>2023</a:t>
            </a:r>
            <a:endParaRPr lang="ru-RU" sz="4000" b="1">
              <a:solidFill>
                <a:srgbClr val="1B2E5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1163343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 i="0" u="none" strike="noStrike">
                <a:solidFill>
                  <a:srgbClr val="1B2E51"/>
                </a:solidFill>
                <a:latin typeface="Arial"/>
                <a:cs typeface="Arial"/>
              </a:rPr>
              <a:t>Пациентоориентированный подход</a:t>
            </a:r>
            <a:endParaRPr lang="ru-RU" sz="300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2" name="Прямоугольник: скругленные углы 31"/>
          <p:cNvSpPr/>
          <p:nvPr/>
        </p:nvSpPr>
        <p:spPr bwMode="auto">
          <a:xfrm>
            <a:off x="976707" y="1383227"/>
            <a:ext cx="5087490" cy="302554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2"/>
          <p:cNvSpPr txBox="1"/>
          <p:nvPr/>
        </p:nvSpPr>
        <p:spPr bwMode="auto">
          <a:xfrm>
            <a:off x="1106024" y="1359374"/>
            <a:ext cx="4958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i="0" u="none" strike="noStrike">
                <a:solidFill>
                  <a:schemeClr val="bg1"/>
                </a:solidFill>
                <a:latin typeface="Verdana"/>
                <a:ea typeface="Verdana"/>
                <a:cs typeface="Arial"/>
              </a:rPr>
              <a:t>Обновленные городские поликлиники -</a:t>
            </a:r>
            <a:endParaRPr lang="ru-RU" sz="1600">
              <a:solidFill>
                <a:schemeClr val="bg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996010" y="1718358"/>
            <a:ext cx="5068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это более современный подход к оказанию медицинских услуг, в основе которого - доброжелательность и пациентоориентированность</a:t>
            </a:r>
          </a:p>
        </p:txBody>
      </p:sp>
      <p:sp>
        <p:nvSpPr>
          <p:cNvPr id="35" name="Прямоугольник: скругленные углы 34"/>
          <p:cNvSpPr/>
          <p:nvPr/>
        </p:nvSpPr>
        <p:spPr bwMode="auto">
          <a:xfrm>
            <a:off x="996009" y="2742721"/>
            <a:ext cx="5694921" cy="1930578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 bwMode="auto">
          <a:xfrm>
            <a:off x="1248632" y="2879333"/>
            <a:ext cx="1041470" cy="1041470"/>
          </a:xfrm>
          <a:prstGeom prst="ellipse">
            <a:avLst/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TextBox 36"/>
          <p:cNvSpPr txBox="1"/>
          <p:nvPr/>
        </p:nvSpPr>
        <p:spPr bwMode="auto">
          <a:xfrm>
            <a:off x="1793325" y="3057461"/>
            <a:ext cx="443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 i="0" u="none" strike="noStrike">
                <a:solidFill>
                  <a:srgbClr val="1B2E51"/>
                </a:solidFill>
                <a:latin typeface="Arial"/>
                <a:cs typeface="Arial"/>
              </a:rPr>
              <a:t>Реализовать такой подход помогает персонал центров госуслуг «Мои документы»</a:t>
            </a:r>
            <a:endParaRPr lang="ru-RU" sz="1400">
              <a:solidFill>
                <a:srgbClr val="1B2E51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1383250" y="2921026"/>
            <a:ext cx="437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6000" b="1" i="0" u="none" strike="noStrike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!</a:t>
            </a:r>
            <a:endParaRPr lang="ru-RU" sz="60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3728169" y="3858373"/>
            <a:ext cx="264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0" i="0" u="none" strike="noStrike">
                <a:solidFill>
                  <a:srgbClr val="A4B856"/>
                </a:solidFill>
                <a:latin typeface="Verdana"/>
                <a:ea typeface="Verdana"/>
                <a:cs typeface="Arial"/>
              </a:rPr>
              <a:t>сотрудников МФЦ работают администраторами </a:t>
            </a:r>
            <a:endParaRPr/>
          </a:p>
          <a:p>
            <a:pPr>
              <a:defRPr/>
            </a:pPr>
            <a:r>
              <a:rPr lang="ru-RU" sz="1200" b="0" i="0" u="none" strike="noStrike">
                <a:solidFill>
                  <a:srgbClr val="A4B856"/>
                </a:solidFill>
                <a:latin typeface="Verdana"/>
                <a:ea typeface="Verdana"/>
                <a:cs typeface="Arial"/>
              </a:rPr>
              <a:t>в поликлиниках </a:t>
            </a:r>
            <a:endParaRPr lang="ru-RU" sz="1200">
              <a:solidFill>
                <a:srgbClr val="A4B856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2255479" y="3873379"/>
            <a:ext cx="83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i="0" u="none" strike="noStrike">
                <a:solidFill>
                  <a:srgbClr val="A4B856"/>
                </a:solidFill>
                <a:latin typeface="Arial"/>
                <a:cs typeface="Arial"/>
              </a:rPr>
              <a:t>1,5</a:t>
            </a:r>
            <a:endParaRPr lang="ru-RU" sz="3600">
              <a:solidFill>
                <a:srgbClr val="A4B856"/>
              </a:solidFill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2041578" y="3971506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i="0" u="none" strike="noStrike">
                <a:solidFill>
                  <a:srgbClr val="A4B856"/>
                </a:solidFill>
                <a:latin typeface="Arial"/>
                <a:cs typeface="Arial"/>
              </a:rPr>
              <a:t>&gt;</a:t>
            </a:r>
            <a:endParaRPr lang="ru-RU" sz="2400">
              <a:solidFill>
                <a:srgbClr val="A4B856"/>
              </a:solidFill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2963303" y="4003466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i="0" u="none" strike="noStrike">
                <a:solidFill>
                  <a:srgbClr val="A4B856"/>
                </a:solidFill>
                <a:latin typeface="Arial"/>
                <a:cs typeface="Arial"/>
              </a:rPr>
              <a:t>тыс.</a:t>
            </a:r>
            <a:endParaRPr lang="ru-RU" sz="2400">
              <a:solidFill>
                <a:srgbClr val="A4B856"/>
              </a:solidFill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746247" y="4992330"/>
            <a:ext cx="8033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Ознакомиться с ценностями и принципами работы поликлиник пациенты могут: </a:t>
            </a:r>
            <a:endParaRPr lang="ru-RU" sz="14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1363767" y="5527345"/>
            <a:ext cx="2496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на стендах в поликлиниках</a:t>
            </a:r>
            <a:endParaRPr lang="ru-RU" sz="12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712767">
            <a:off x="1013696" y="5583615"/>
            <a:ext cx="237788" cy="24824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 bwMode="auto">
          <a:xfrm>
            <a:off x="1370824" y="6023393"/>
            <a:ext cx="4136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в специальных информационных буклетах </a:t>
            </a:r>
            <a:endParaRPr lang="ru-RU" sz="12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712767">
            <a:off x="1020755" y="6089036"/>
            <a:ext cx="237788" cy="24824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 bwMode="auto">
          <a:xfrm>
            <a:off x="4580388" y="5527345"/>
            <a:ext cx="2110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в электронных письмах </a:t>
            </a:r>
            <a:endParaRPr lang="ru-RU" sz="12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712767">
            <a:off x="4230319" y="5583615"/>
            <a:ext cx="237788" cy="248241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 noChangeArrowheads="1"/>
          </p:cNvPicPr>
          <p:nvPr/>
        </p:nvPicPr>
        <p:blipFill>
          <a:blip r:embed="rId5"/>
          <a:srcRect l="14581" t="5357" r="21159" b="11512"/>
          <a:stretch/>
        </p:blipFill>
        <p:spPr bwMode="auto">
          <a:xfrm>
            <a:off x="8059465" y="2680919"/>
            <a:ext cx="3996110" cy="3444920"/>
          </a:xfrm>
          <a:custGeom>
            <a:avLst/>
            <a:gdLst>
              <a:gd name="connsiteX0" fmla="*/ 861231 w 3996110"/>
              <a:gd name="connsiteY0" fmla="*/ 0 h 3444920"/>
              <a:gd name="connsiteX1" fmla="*/ 3134880 w 3996110"/>
              <a:gd name="connsiteY1" fmla="*/ 0 h 3444920"/>
              <a:gd name="connsiteX2" fmla="*/ 3996110 w 3996110"/>
              <a:gd name="connsiteY2" fmla="*/ 1722460 h 3444920"/>
              <a:gd name="connsiteX3" fmla="*/ 3134880 w 3996110"/>
              <a:gd name="connsiteY3" fmla="*/ 3444920 h 3444920"/>
              <a:gd name="connsiteX4" fmla="*/ 861231 w 3996110"/>
              <a:gd name="connsiteY4" fmla="*/ 3444920 h 3444920"/>
              <a:gd name="connsiteX5" fmla="*/ 0 w 3996110"/>
              <a:gd name="connsiteY5" fmla="*/ 1722460 h 344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6110" h="3444920" extrusionOk="0">
                <a:moveTo>
                  <a:pt x="861231" y="0"/>
                </a:moveTo>
                <a:lnTo>
                  <a:pt x="3134880" y="0"/>
                </a:lnTo>
                <a:lnTo>
                  <a:pt x="3996110" y="1722460"/>
                </a:lnTo>
                <a:lnTo>
                  <a:pt x="3134880" y="3444920"/>
                </a:lnTo>
                <a:lnTo>
                  <a:pt x="861231" y="3444920"/>
                </a:lnTo>
                <a:lnTo>
                  <a:pt x="0" y="1722460"/>
                </a:lnTo>
                <a:close/>
              </a:path>
            </a:pathLst>
          </a:custGeom>
          <a:noFill/>
        </p:spPr>
      </p:pic>
      <p:sp>
        <p:nvSpPr>
          <p:cNvPr id="64" name="Шестиугольник 63"/>
          <p:cNvSpPr/>
          <p:nvPr/>
        </p:nvSpPr>
        <p:spPr bwMode="auto">
          <a:xfrm>
            <a:off x="7227969" y="3604803"/>
            <a:ext cx="1372840" cy="1183482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Шестиугольник 68"/>
          <p:cNvSpPr/>
          <p:nvPr/>
        </p:nvSpPr>
        <p:spPr bwMode="auto">
          <a:xfrm>
            <a:off x="9511225" y="1945706"/>
            <a:ext cx="1131372" cy="975321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A4B8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9" name="Рисунок 78"/>
          <p:cNvPicPr>
            <a:picLocks noChangeAspect="1" noChangeArrowheads="1"/>
          </p:cNvPicPr>
          <p:nvPr/>
        </p:nvPicPr>
        <p:blipFill>
          <a:blip r:embed="rId6"/>
          <a:srcRect l="11772" t="1350" r="24753" b="16531"/>
          <a:stretch/>
        </p:blipFill>
        <p:spPr bwMode="auto">
          <a:xfrm>
            <a:off x="6848591" y="1169968"/>
            <a:ext cx="2257201" cy="1945863"/>
          </a:xfrm>
          <a:custGeom>
            <a:avLst/>
            <a:gdLst>
              <a:gd name="connsiteX0" fmla="*/ 486466 w 2257201"/>
              <a:gd name="connsiteY0" fmla="*/ 0 h 1945863"/>
              <a:gd name="connsiteX1" fmla="*/ 1770735 w 2257201"/>
              <a:gd name="connsiteY1" fmla="*/ 0 h 1945863"/>
              <a:gd name="connsiteX2" fmla="*/ 2257201 w 2257201"/>
              <a:gd name="connsiteY2" fmla="*/ 972932 h 1945863"/>
              <a:gd name="connsiteX3" fmla="*/ 1770735 w 2257201"/>
              <a:gd name="connsiteY3" fmla="*/ 1945863 h 1945863"/>
              <a:gd name="connsiteX4" fmla="*/ 486466 w 2257201"/>
              <a:gd name="connsiteY4" fmla="*/ 1945863 h 1945863"/>
              <a:gd name="connsiteX5" fmla="*/ 0 w 2257201"/>
              <a:gd name="connsiteY5" fmla="*/ 972932 h 19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01" h="1945863" extrusionOk="0">
                <a:moveTo>
                  <a:pt x="486466" y="0"/>
                </a:moveTo>
                <a:lnTo>
                  <a:pt x="1770735" y="0"/>
                </a:lnTo>
                <a:lnTo>
                  <a:pt x="2257201" y="972932"/>
                </a:lnTo>
                <a:lnTo>
                  <a:pt x="1770735" y="1945863"/>
                </a:lnTo>
                <a:lnTo>
                  <a:pt x="486466" y="1945863"/>
                </a:lnTo>
                <a:lnTo>
                  <a:pt x="0" y="972932"/>
                </a:ln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627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1163343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 i="0" u="none" strike="noStrike">
                <a:solidFill>
                  <a:srgbClr val="1B2E51"/>
                </a:solidFill>
                <a:latin typeface="Arial"/>
                <a:cs typeface="Arial"/>
              </a:rPr>
              <a:t>Кадровое развитие</a:t>
            </a:r>
            <a:endParaRPr lang="ru-RU" sz="300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5" name="Прямоугольник: скругленные углы 34"/>
          <p:cNvSpPr/>
          <p:nvPr/>
        </p:nvSpPr>
        <p:spPr bwMode="auto">
          <a:xfrm>
            <a:off x="702904" y="154488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TextBox 38"/>
          <p:cNvSpPr txBox="1"/>
          <p:nvPr/>
        </p:nvSpPr>
        <p:spPr bwMode="auto">
          <a:xfrm>
            <a:off x="933863" y="2431806"/>
            <a:ext cx="191295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 i="0" u="none" strike="noStrike">
                <a:solidFill>
                  <a:srgbClr val="A4B856"/>
                </a:solidFill>
                <a:latin typeface="Arial"/>
                <a:cs typeface="Arial"/>
              </a:rPr>
              <a:t>Кадровый центр -</a:t>
            </a:r>
            <a:endParaRPr lang="ru-RU" sz="2200">
              <a:solidFill>
                <a:srgbClr val="A4B856"/>
              </a:solidFill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950367" y="3079237"/>
            <a:ext cx="31352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это уникальная площадка, которая дает возможность специалистам получать теоретические и практические навыки и знания</a:t>
            </a:r>
            <a:endParaRPr lang="ru-RU" sz="14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41" name="Шестиугольник 40"/>
          <p:cNvSpPr/>
          <p:nvPr/>
        </p:nvSpPr>
        <p:spPr bwMode="auto">
          <a:xfrm>
            <a:off x="1045781" y="4522485"/>
            <a:ext cx="1013608" cy="873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TextBox 41"/>
          <p:cNvSpPr txBox="1"/>
          <p:nvPr/>
        </p:nvSpPr>
        <p:spPr bwMode="auto">
          <a:xfrm>
            <a:off x="1180985" y="4578059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i="0" u="none" strike="noStrike">
                <a:solidFill>
                  <a:srgbClr val="7E903C"/>
                </a:solidFill>
                <a:latin typeface="Verdana"/>
                <a:ea typeface="Verdana"/>
                <a:cs typeface="Arial"/>
              </a:rPr>
              <a:t>&gt; </a:t>
            </a:r>
            <a:r>
              <a:rPr lang="ru-RU" sz="2400" b="1" i="0" u="none" strike="noStrike">
                <a:solidFill>
                  <a:srgbClr val="7E903C"/>
                </a:solidFill>
                <a:latin typeface="Verdana"/>
                <a:ea typeface="Verdana"/>
                <a:cs typeface="Arial"/>
              </a:rPr>
              <a:t>1100</a:t>
            </a:r>
            <a:r>
              <a:rPr lang="ru-RU" sz="1600" b="1" i="0" u="none" strike="noStrike">
                <a:solidFill>
                  <a:srgbClr val="7E903C"/>
                </a:solidFill>
                <a:latin typeface="Verdana"/>
                <a:ea typeface="Verdana"/>
                <a:cs typeface="Arial"/>
              </a:rPr>
              <a:t> единиц</a:t>
            </a:r>
            <a:endParaRPr lang="ru-RU" sz="1600" b="1">
              <a:solidFill>
                <a:srgbClr val="7E903C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1442335" y="4935123"/>
            <a:ext cx="244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современного медицинского и симуляционного оборудования</a:t>
            </a:r>
            <a:endParaRPr lang="ru-RU" sz="12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44" name="Прямоугольник: скругленные углы 43"/>
          <p:cNvSpPr/>
          <p:nvPr/>
        </p:nvSpPr>
        <p:spPr bwMode="auto">
          <a:xfrm>
            <a:off x="4352948" y="153097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TextBox 44"/>
          <p:cNvSpPr txBox="1"/>
          <p:nvPr/>
        </p:nvSpPr>
        <p:spPr bwMode="auto">
          <a:xfrm>
            <a:off x="4480836" y="2431806"/>
            <a:ext cx="268524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 i="0" u="none" strike="noStrike">
                <a:solidFill>
                  <a:srgbClr val="A4B856"/>
                </a:solidFill>
                <a:latin typeface="Arial"/>
                <a:cs typeface="Arial"/>
              </a:rPr>
              <a:t>Оценка</a:t>
            </a:r>
            <a:endParaRPr lang="ru-RU" sz="2200">
              <a:solidFill>
                <a:srgbClr val="A4B856"/>
              </a:solidFill>
              <a:latin typeface="Arial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4488869" y="2813342"/>
            <a:ext cx="313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профессиональных компетенций</a:t>
            </a:r>
            <a:endParaRPr lang="ru-RU" sz="14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47" name="Шестиугольник 46"/>
          <p:cNvSpPr/>
          <p:nvPr/>
        </p:nvSpPr>
        <p:spPr bwMode="auto">
          <a:xfrm>
            <a:off x="4498376" y="3646048"/>
            <a:ext cx="1013608" cy="873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TextBox 47"/>
          <p:cNvSpPr txBox="1"/>
          <p:nvPr/>
        </p:nvSpPr>
        <p:spPr bwMode="auto">
          <a:xfrm>
            <a:off x="4435683" y="3685715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i="0" u="none" strike="noStrike">
                <a:solidFill>
                  <a:srgbClr val="7E903C"/>
                </a:solidFill>
                <a:latin typeface="Verdana"/>
                <a:ea typeface="Verdana"/>
                <a:cs typeface="Arial"/>
              </a:rPr>
              <a:t>&gt; </a:t>
            </a:r>
            <a:r>
              <a:rPr lang="ru-RU" sz="2400" b="1" i="0" u="none" strike="noStrike">
                <a:solidFill>
                  <a:srgbClr val="7E903C"/>
                </a:solidFill>
                <a:latin typeface="Verdana"/>
                <a:ea typeface="Verdana"/>
                <a:cs typeface="Arial"/>
              </a:rPr>
              <a:t>19,5</a:t>
            </a:r>
            <a:r>
              <a:rPr lang="ru-RU" sz="1600" b="1" i="0" u="none" strike="noStrike">
                <a:solidFill>
                  <a:srgbClr val="7E903C"/>
                </a:solidFill>
                <a:latin typeface="Verdana"/>
                <a:ea typeface="Verdana"/>
                <a:cs typeface="Arial"/>
              </a:rPr>
              <a:t> тыс.</a:t>
            </a:r>
            <a:endParaRPr lang="ru-RU" sz="1600" b="1">
              <a:solidFill>
                <a:srgbClr val="7E903C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>
            <a:off x="4601497" y="4074588"/>
            <a:ext cx="158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врачей уже прошли оценку </a:t>
            </a:r>
            <a:endParaRPr lang="ru-RU" sz="12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50" name="Прямоугольник: скругленные углы 49"/>
          <p:cNvSpPr/>
          <p:nvPr/>
        </p:nvSpPr>
        <p:spPr bwMode="auto">
          <a:xfrm>
            <a:off x="8003511" y="1517063"/>
            <a:ext cx="3460225" cy="421720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TextBox 59"/>
          <p:cNvSpPr txBox="1"/>
          <p:nvPr/>
        </p:nvSpPr>
        <p:spPr bwMode="auto">
          <a:xfrm>
            <a:off x="8166002" y="2431806"/>
            <a:ext cx="289066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 i="0" u="none" strike="noStrike">
                <a:solidFill>
                  <a:srgbClr val="A4B856"/>
                </a:solidFill>
                <a:latin typeface="Arial"/>
                <a:cs typeface="Arial"/>
              </a:rPr>
              <a:t>С начала</a:t>
            </a:r>
            <a:endParaRPr/>
          </a:p>
          <a:p>
            <a:pPr>
              <a:lnSpc>
                <a:spcPts val="2200"/>
              </a:lnSpc>
              <a:defRPr/>
            </a:pPr>
            <a:r>
              <a:rPr lang="ru-RU" sz="2200" b="1" i="0" u="none" strike="noStrike">
                <a:solidFill>
                  <a:srgbClr val="A4B856"/>
                </a:solidFill>
                <a:latin typeface="Arial"/>
                <a:cs typeface="Arial"/>
              </a:rPr>
              <a:t>2022 года</a:t>
            </a:r>
            <a:endParaRPr lang="ru-RU" sz="2200">
              <a:solidFill>
                <a:srgbClr val="A4B856"/>
              </a:solidFill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8162920" y="3062047"/>
            <a:ext cx="3135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разработано более 40 новых образовательных программ и тренингов</a:t>
            </a:r>
            <a:endParaRPr lang="ru-RU" sz="14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62" name="Шестиугольник 61"/>
          <p:cNvSpPr/>
          <p:nvPr/>
        </p:nvSpPr>
        <p:spPr bwMode="auto">
          <a:xfrm>
            <a:off x="5537851" y="4677116"/>
            <a:ext cx="1013608" cy="873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TextBox 62"/>
          <p:cNvSpPr txBox="1"/>
          <p:nvPr/>
        </p:nvSpPr>
        <p:spPr bwMode="auto">
          <a:xfrm>
            <a:off x="5461572" y="4716783"/>
            <a:ext cx="106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i="0" u="none" strike="noStrike">
                <a:solidFill>
                  <a:srgbClr val="7E903C"/>
                </a:solidFill>
                <a:latin typeface="Verdana"/>
                <a:ea typeface="Verdana"/>
                <a:cs typeface="Arial"/>
              </a:rPr>
              <a:t>&gt; </a:t>
            </a:r>
            <a:r>
              <a:rPr lang="ru-RU" sz="2400" b="1" i="0" u="none" strike="noStrike">
                <a:solidFill>
                  <a:srgbClr val="7E903C"/>
                </a:solidFill>
                <a:latin typeface="Verdana"/>
                <a:ea typeface="Verdana"/>
                <a:cs typeface="Arial"/>
              </a:rPr>
              <a:t>50</a:t>
            </a:r>
            <a:endParaRPr lang="ru-RU" sz="1600" b="1">
              <a:solidFill>
                <a:srgbClr val="7E903C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64" name="TextBox 63"/>
          <p:cNvSpPr txBox="1"/>
          <p:nvPr/>
        </p:nvSpPr>
        <p:spPr bwMode="auto">
          <a:xfrm>
            <a:off x="5722923" y="5105655"/>
            <a:ext cx="1580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специальностей</a:t>
            </a:r>
            <a:endParaRPr lang="ru-RU" sz="12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65" name="Шестиугольник 64"/>
          <p:cNvSpPr/>
          <p:nvPr/>
        </p:nvSpPr>
        <p:spPr bwMode="auto">
          <a:xfrm>
            <a:off x="6302240" y="3642204"/>
            <a:ext cx="1013608" cy="873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TextBox 65"/>
          <p:cNvSpPr txBox="1"/>
          <p:nvPr/>
        </p:nvSpPr>
        <p:spPr bwMode="auto">
          <a:xfrm>
            <a:off x="6239547" y="3681871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i="0" u="none" strike="noStrike">
                <a:solidFill>
                  <a:srgbClr val="7E903C"/>
                </a:solidFill>
                <a:latin typeface="Verdana"/>
                <a:ea typeface="Verdana"/>
                <a:cs typeface="Arial"/>
              </a:rPr>
              <a:t>&gt; </a:t>
            </a:r>
            <a:r>
              <a:rPr lang="ru-RU" sz="2400" b="1" i="0" u="none" strike="noStrike">
                <a:solidFill>
                  <a:srgbClr val="7E903C"/>
                </a:solidFill>
                <a:latin typeface="Verdana"/>
                <a:ea typeface="Verdana"/>
                <a:cs typeface="Arial"/>
              </a:rPr>
              <a:t>52</a:t>
            </a:r>
            <a:r>
              <a:rPr lang="ru-RU" sz="1600" b="1" i="0" u="none" strike="noStrike">
                <a:solidFill>
                  <a:srgbClr val="7E903C"/>
                </a:solidFill>
                <a:latin typeface="Verdana"/>
                <a:ea typeface="Verdana"/>
                <a:cs typeface="Arial"/>
              </a:rPr>
              <a:t> тыс.</a:t>
            </a:r>
            <a:endParaRPr lang="ru-RU" sz="1600" b="1">
              <a:solidFill>
                <a:srgbClr val="7E903C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6419009" y="4070744"/>
            <a:ext cx="1423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оценочных процедур</a:t>
            </a:r>
            <a:endParaRPr lang="ru-RU" sz="12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68" name="Шестиугольник 67"/>
          <p:cNvSpPr/>
          <p:nvPr/>
        </p:nvSpPr>
        <p:spPr bwMode="auto">
          <a:xfrm>
            <a:off x="8289949" y="4526348"/>
            <a:ext cx="1013608" cy="873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DDD5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TextBox 68"/>
          <p:cNvSpPr txBox="1"/>
          <p:nvPr/>
        </p:nvSpPr>
        <p:spPr bwMode="auto">
          <a:xfrm>
            <a:off x="8193136" y="4581922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i="0" u="none" strike="noStrike">
                <a:solidFill>
                  <a:srgbClr val="7E903C"/>
                </a:solidFill>
                <a:latin typeface="Verdana"/>
                <a:ea typeface="Verdana"/>
                <a:cs typeface="Arial"/>
              </a:rPr>
              <a:t>&gt; </a:t>
            </a:r>
            <a:r>
              <a:rPr lang="ru-RU" sz="2400" b="1" i="0" u="none" strike="noStrike">
                <a:solidFill>
                  <a:srgbClr val="7E903C"/>
                </a:solidFill>
                <a:latin typeface="Verdana"/>
                <a:ea typeface="Verdana"/>
                <a:cs typeface="Arial"/>
              </a:rPr>
              <a:t>3</a:t>
            </a:r>
            <a:r>
              <a:rPr lang="ru-RU" sz="1600" b="1" i="0" u="none" strike="noStrike">
                <a:solidFill>
                  <a:srgbClr val="7E903C"/>
                </a:solidFill>
                <a:latin typeface="Verdana"/>
                <a:ea typeface="Verdana"/>
                <a:cs typeface="Arial"/>
              </a:rPr>
              <a:t> тыс.</a:t>
            </a:r>
            <a:endParaRPr lang="ru-RU" sz="1600" b="1">
              <a:solidFill>
                <a:srgbClr val="7E903C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70" name="TextBox 69"/>
          <p:cNvSpPr txBox="1"/>
          <p:nvPr/>
        </p:nvSpPr>
        <p:spPr bwMode="auto">
          <a:xfrm>
            <a:off x="8454486" y="4938986"/>
            <a:ext cx="244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врачей общей практики проходят повышение квалификации</a:t>
            </a:r>
            <a:endParaRPr lang="ru-RU" sz="12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grpSp>
        <p:nvGrpSpPr>
          <p:cNvPr id="71" name="Группа 70"/>
          <p:cNvGrpSpPr/>
          <p:nvPr/>
        </p:nvGrpSpPr>
        <p:grpSpPr bwMode="auto">
          <a:xfrm>
            <a:off x="9589995" y="3901163"/>
            <a:ext cx="1885153" cy="874303"/>
            <a:chOff x="8279128" y="4718627"/>
            <a:chExt cx="1885153" cy="874303"/>
          </a:xfrm>
        </p:grpSpPr>
        <p:sp>
          <p:nvSpPr>
            <p:cNvPr id="72" name="Шестиугольник 71"/>
            <p:cNvSpPr/>
            <p:nvPr/>
          </p:nvSpPr>
          <p:spPr bwMode="auto">
            <a:xfrm>
              <a:off x="8279128" y="4718627"/>
              <a:ext cx="1013608" cy="873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 bwMode="auto">
            <a:xfrm>
              <a:off x="8351548" y="4774201"/>
              <a:ext cx="6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 i="0" u="none" strike="noStrike">
                  <a:solidFill>
                    <a:srgbClr val="7E903C"/>
                  </a:solidFill>
                  <a:latin typeface="Verdana"/>
                  <a:ea typeface="Verdana"/>
                  <a:cs typeface="Arial"/>
                </a:rPr>
                <a:t>13</a:t>
              </a:r>
              <a:endParaRPr lang="ru-RU" sz="1600" b="1">
                <a:solidFill>
                  <a:srgbClr val="7E903C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74" name="TextBox 73"/>
            <p:cNvSpPr txBox="1"/>
            <p:nvPr/>
          </p:nvSpPr>
          <p:spPr bwMode="auto">
            <a:xfrm>
              <a:off x="8430019" y="5131265"/>
              <a:ext cx="1734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b="0" i="0" u="none" strike="noStrike">
                  <a:solidFill>
                    <a:srgbClr val="1B2E51"/>
                  </a:solidFill>
                  <a:latin typeface="Verdana"/>
                  <a:ea typeface="Verdana"/>
                  <a:cs typeface="Arial"/>
                </a:rPr>
                <a:t>образовательных модулей</a:t>
              </a:r>
              <a:endParaRPr lang="ru-RU" sz="1200">
                <a:solidFill>
                  <a:srgbClr val="1B2E51"/>
                </a:solidFill>
                <a:latin typeface="Verdana"/>
                <a:ea typeface="Verdana"/>
                <a:cs typeface="Arial"/>
              </a:endParaRPr>
            </a:p>
          </p:txBody>
        </p:sp>
      </p:grpSp>
      <p:sp>
        <p:nvSpPr>
          <p:cNvPr id="75" name="TextBox 74"/>
          <p:cNvSpPr txBox="1"/>
          <p:nvPr/>
        </p:nvSpPr>
        <p:spPr bwMode="auto">
          <a:xfrm>
            <a:off x="951492" y="5934156"/>
            <a:ext cx="990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Всего Центр аккредитован по </a:t>
            </a:r>
            <a:r>
              <a:rPr lang="ru-RU" b="1" i="0" u="none" strike="noStrike">
                <a:solidFill>
                  <a:srgbClr val="A4B856"/>
                </a:solidFill>
                <a:latin typeface="Verdana"/>
                <a:ea typeface="Verdana"/>
                <a:cs typeface="Arial"/>
              </a:rPr>
              <a:t>89 врачебным специальностям</a:t>
            </a:r>
            <a:endParaRPr lang="ru-RU" b="1">
              <a:solidFill>
                <a:srgbClr val="A4B856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76" name="Рисунок 75"/>
          <p:cNvPicPr>
            <a:picLocks noChangeAspect="1" noChangeArrowheads="1"/>
          </p:cNvPicPr>
          <p:nvPr/>
        </p:nvPicPr>
        <p:blipFill>
          <a:blip r:embed="rId5"/>
          <a:srcRect l="20204" t="6170" r="26543" b="13912"/>
          <a:stretch/>
        </p:blipFill>
        <p:spPr bwMode="auto">
          <a:xfrm>
            <a:off x="2477620" y="115906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 extrusionOk="0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</p:spPr>
      </p:pic>
      <p:pic>
        <p:nvPicPr>
          <p:cNvPr id="77" name="Рисунок 76"/>
          <p:cNvPicPr>
            <a:picLocks noChangeAspect="1" noChangeArrowheads="1"/>
          </p:cNvPicPr>
          <p:nvPr/>
        </p:nvPicPr>
        <p:blipFill>
          <a:blip r:embed="rId6"/>
          <a:srcRect l="22205" t="204" r="12482" b="1781"/>
          <a:stretch/>
        </p:blipFill>
        <p:spPr bwMode="auto">
          <a:xfrm>
            <a:off x="610588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 extrusionOk="0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</p:spPr>
      </p:pic>
      <p:pic>
        <p:nvPicPr>
          <p:cNvPr id="78" name="Рисунок 77"/>
          <p:cNvPicPr>
            <a:picLocks noChangeAspect="1" noChangeArrowheads="1"/>
          </p:cNvPicPr>
          <p:nvPr/>
        </p:nvPicPr>
        <p:blipFill>
          <a:blip r:embed="rId7"/>
          <a:srcRect l="34122" t="8416" r="31418" b="39871"/>
          <a:stretch/>
        </p:blipFill>
        <p:spPr bwMode="auto">
          <a:xfrm>
            <a:off x="979897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 extrusionOk="0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 bwMode="auto">
          <a:xfrm>
            <a:off x="1163343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 i="0" u="none" strike="noStrike">
                <a:solidFill>
                  <a:srgbClr val="1B2E51"/>
                </a:solidFill>
                <a:latin typeface="Arial"/>
                <a:cs typeface="Arial"/>
              </a:rPr>
              <a:t>Посещения пациентов</a:t>
            </a:r>
            <a:endParaRPr lang="ru-RU" sz="300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2" name="Прямоугольник: скругленные углы 31"/>
          <p:cNvSpPr/>
          <p:nvPr/>
        </p:nvSpPr>
        <p:spPr bwMode="auto">
          <a:xfrm>
            <a:off x="976707" y="1383227"/>
            <a:ext cx="5087490" cy="302554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2"/>
          <p:cNvSpPr txBox="1"/>
          <p:nvPr/>
        </p:nvSpPr>
        <p:spPr bwMode="auto">
          <a:xfrm>
            <a:off x="1106023" y="1359373"/>
            <a:ext cx="4962492" cy="335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i="0" u="none" strike="noStrike">
                <a:solidFill>
                  <a:schemeClr val="bg1"/>
                </a:solidFill>
                <a:latin typeface="Verdana"/>
                <a:ea typeface="Verdana"/>
                <a:cs typeface="Arial"/>
              </a:rPr>
              <a:t>Посещения пациентов – </a:t>
            </a:r>
            <a:r>
              <a:rPr lang="ru-RU" sz="1600" b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142 472</a:t>
            </a:r>
            <a:endParaRPr lang="ru-RU" sz="1600">
              <a:solidFill>
                <a:schemeClr val="bg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1689836" y="7231472"/>
            <a:ext cx="2496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на стендах в поликлиниках</a:t>
            </a:r>
            <a:endParaRPr lang="ru-RU" sz="12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1354249" y="7883189"/>
            <a:ext cx="4136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в специальных информационных буклетах </a:t>
            </a:r>
            <a:endParaRPr lang="ru-RU" sz="12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7712767">
            <a:off x="4888728" y="7543693"/>
            <a:ext cx="237788" cy="248241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 noChangeArrowheads="1"/>
          </p:cNvPicPr>
          <p:nvPr/>
        </p:nvPicPr>
        <p:blipFill>
          <a:blip r:embed="rId4"/>
          <a:srcRect l="14581" t="5357" r="21159" b="11512"/>
          <a:stretch/>
        </p:blipFill>
        <p:spPr bwMode="auto">
          <a:xfrm>
            <a:off x="8059465" y="2680919"/>
            <a:ext cx="3996110" cy="3444920"/>
          </a:xfrm>
          <a:custGeom>
            <a:avLst/>
            <a:gdLst>
              <a:gd name="connsiteX0" fmla="*/ 861231 w 3996110"/>
              <a:gd name="connsiteY0" fmla="*/ 0 h 3444920"/>
              <a:gd name="connsiteX1" fmla="*/ 3134880 w 3996110"/>
              <a:gd name="connsiteY1" fmla="*/ 0 h 3444920"/>
              <a:gd name="connsiteX2" fmla="*/ 3996110 w 3996110"/>
              <a:gd name="connsiteY2" fmla="*/ 1722460 h 3444920"/>
              <a:gd name="connsiteX3" fmla="*/ 3134880 w 3996110"/>
              <a:gd name="connsiteY3" fmla="*/ 3444920 h 3444920"/>
              <a:gd name="connsiteX4" fmla="*/ 861231 w 3996110"/>
              <a:gd name="connsiteY4" fmla="*/ 3444920 h 3444920"/>
              <a:gd name="connsiteX5" fmla="*/ 0 w 3996110"/>
              <a:gd name="connsiteY5" fmla="*/ 1722460 h 344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6110" h="3444920" extrusionOk="0">
                <a:moveTo>
                  <a:pt x="861231" y="0"/>
                </a:moveTo>
                <a:lnTo>
                  <a:pt x="3134880" y="0"/>
                </a:lnTo>
                <a:lnTo>
                  <a:pt x="3996110" y="1722460"/>
                </a:lnTo>
                <a:lnTo>
                  <a:pt x="3134880" y="3444920"/>
                </a:lnTo>
                <a:lnTo>
                  <a:pt x="861231" y="3444920"/>
                </a:lnTo>
                <a:lnTo>
                  <a:pt x="0" y="1722460"/>
                </a:lnTo>
                <a:close/>
              </a:path>
            </a:pathLst>
          </a:custGeom>
          <a:noFill/>
        </p:spPr>
      </p:pic>
      <p:sp>
        <p:nvSpPr>
          <p:cNvPr id="64" name="Шестиугольник 63"/>
          <p:cNvSpPr/>
          <p:nvPr/>
        </p:nvSpPr>
        <p:spPr bwMode="auto">
          <a:xfrm>
            <a:off x="7227969" y="3604803"/>
            <a:ext cx="1372840" cy="1183482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Шестиугольник 68"/>
          <p:cNvSpPr/>
          <p:nvPr/>
        </p:nvSpPr>
        <p:spPr bwMode="auto">
          <a:xfrm>
            <a:off x="9511225" y="1945706"/>
            <a:ext cx="1131372" cy="975321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A4B8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9" name="Рисунок 78"/>
          <p:cNvPicPr>
            <a:picLocks noChangeAspect="1" noChangeArrowheads="1"/>
          </p:cNvPicPr>
          <p:nvPr/>
        </p:nvPicPr>
        <p:blipFill>
          <a:blip r:embed="rId5"/>
          <a:srcRect l="11772" t="1350" r="24753" b="16531"/>
          <a:stretch/>
        </p:blipFill>
        <p:spPr bwMode="auto">
          <a:xfrm>
            <a:off x="6848591" y="1169968"/>
            <a:ext cx="2257201" cy="1945863"/>
          </a:xfrm>
          <a:custGeom>
            <a:avLst/>
            <a:gdLst>
              <a:gd name="connsiteX0" fmla="*/ 486466 w 2257201"/>
              <a:gd name="connsiteY0" fmla="*/ 0 h 1945863"/>
              <a:gd name="connsiteX1" fmla="*/ 1770735 w 2257201"/>
              <a:gd name="connsiteY1" fmla="*/ 0 h 1945863"/>
              <a:gd name="connsiteX2" fmla="*/ 2257201 w 2257201"/>
              <a:gd name="connsiteY2" fmla="*/ 972932 h 1945863"/>
              <a:gd name="connsiteX3" fmla="*/ 1770735 w 2257201"/>
              <a:gd name="connsiteY3" fmla="*/ 1945863 h 1945863"/>
              <a:gd name="connsiteX4" fmla="*/ 486466 w 2257201"/>
              <a:gd name="connsiteY4" fmla="*/ 1945863 h 1945863"/>
              <a:gd name="connsiteX5" fmla="*/ 0 w 2257201"/>
              <a:gd name="connsiteY5" fmla="*/ 972932 h 19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01" h="1945863" extrusionOk="0">
                <a:moveTo>
                  <a:pt x="486466" y="0"/>
                </a:moveTo>
                <a:lnTo>
                  <a:pt x="1770735" y="0"/>
                </a:lnTo>
                <a:lnTo>
                  <a:pt x="2257201" y="972932"/>
                </a:lnTo>
                <a:lnTo>
                  <a:pt x="1770735" y="1945863"/>
                </a:lnTo>
                <a:lnTo>
                  <a:pt x="486466" y="1945863"/>
                </a:lnTo>
                <a:lnTo>
                  <a:pt x="0" y="972932"/>
                </a:lnTo>
                <a:close/>
              </a:path>
            </a:pathLst>
          </a:cu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1106023" y="1952887"/>
            <a:ext cx="2762816" cy="929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200"/>
              </a:lnSpc>
              <a:buFont typeface="Wingdings"/>
              <a:buChar char="Ø"/>
              <a:defRPr/>
            </a:pPr>
            <a:r>
              <a:rPr lang="ru-RU" sz="2200" b="1">
                <a:solidFill>
                  <a:srgbClr val="1B2E51"/>
                </a:solidFill>
                <a:latin typeface="Arial"/>
                <a:cs typeface="Arial"/>
              </a:rPr>
              <a:t>131 699</a:t>
            </a:r>
            <a:r>
              <a:rPr lang="ru-RU" sz="2200" b="1" i="0" u="none" strike="noStrike">
                <a:solidFill>
                  <a:srgbClr val="1B2E51"/>
                </a:solidFill>
                <a:latin typeface="Arial"/>
                <a:cs typeface="Arial"/>
              </a:rPr>
              <a:t> </a:t>
            </a:r>
            <a:r>
              <a:rPr lang="ru-RU" sz="2200" b="1" i="0" u="none" strike="noStrike">
                <a:solidFill>
                  <a:srgbClr val="A4B856"/>
                </a:solidFill>
                <a:latin typeface="Arial"/>
                <a:cs typeface="Arial"/>
              </a:rPr>
              <a:t>Посещения в поликлинике</a:t>
            </a:r>
            <a:endParaRPr lang="ru-RU" sz="2200">
              <a:solidFill>
                <a:srgbClr val="A4B856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314078" y="1984934"/>
            <a:ext cx="2260800" cy="929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200"/>
              </a:lnSpc>
              <a:buFont typeface="Wingdings"/>
              <a:buChar char="Ø"/>
              <a:defRPr/>
            </a:pPr>
            <a:r>
              <a:rPr lang="ru-RU" sz="2200" b="1">
                <a:solidFill>
                  <a:srgbClr val="1B2E51"/>
                </a:solidFill>
                <a:latin typeface="Arial"/>
                <a:cs typeface="Arial"/>
              </a:rPr>
              <a:t>10 773 </a:t>
            </a:r>
            <a:r>
              <a:rPr lang="ru-RU" sz="2200" b="1">
                <a:solidFill>
                  <a:srgbClr val="A4B856"/>
                </a:solidFill>
                <a:latin typeface="Arial"/>
                <a:cs typeface="Arial"/>
              </a:rPr>
              <a:t>Посещения </a:t>
            </a:r>
            <a:r>
              <a:rPr lang="ru-RU" sz="2200" b="1" i="0" u="none" strike="noStrike">
                <a:solidFill>
                  <a:srgbClr val="A4B856"/>
                </a:solidFill>
                <a:latin typeface="Arial"/>
                <a:cs typeface="Arial"/>
              </a:rPr>
              <a:t>на дому </a:t>
            </a:r>
            <a:endParaRPr lang="ru-RU" sz="2200">
              <a:solidFill>
                <a:srgbClr val="A4B856"/>
              </a:solidFill>
              <a:latin typeface="Arial"/>
              <a:cs typeface="Arial"/>
            </a:endParaRPr>
          </a:p>
        </p:txBody>
      </p:sp>
      <p:graphicFrame>
        <p:nvGraphicFramePr>
          <p:cNvPr id="2064213246" name="Диаграмма 2064213245"/>
          <p:cNvGraphicFramePr>
            <a:graphicFrameLocks/>
          </p:cNvGraphicFramePr>
          <p:nvPr/>
        </p:nvGraphicFramePr>
        <p:xfrm>
          <a:off x="634923" y="3318141"/>
          <a:ext cx="3159535" cy="3076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91280200" name="Диаграмма 1491280199"/>
          <p:cNvGraphicFramePr>
            <a:graphicFrameLocks/>
          </p:cNvGraphicFramePr>
          <p:nvPr/>
        </p:nvGraphicFramePr>
        <p:xfrm>
          <a:off x="4068432" y="3115830"/>
          <a:ext cx="3159535" cy="3268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 bwMode="auto">
          <a:xfrm>
            <a:off x="1163343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>
                <a:solidFill>
                  <a:srgbClr val="1B2E51"/>
                </a:solidFill>
                <a:latin typeface="Arial"/>
                <a:cs typeface="Arial"/>
              </a:rPr>
              <a:t>Новорождённые</a:t>
            </a:r>
            <a:endParaRPr lang="ru-RU" sz="300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2" name="Прямоугольник: скругленные углы 31"/>
          <p:cNvSpPr/>
          <p:nvPr/>
        </p:nvSpPr>
        <p:spPr bwMode="auto">
          <a:xfrm>
            <a:off x="976707" y="1169967"/>
            <a:ext cx="5087490" cy="553517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2"/>
          <p:cNvSpPr txBox="1"/>
          <p:nvPr/>
        </p:nvSpPr>
        <p:spPr bwMode="auto">
          <a:xfrm>
            <a:off x="1106023" y="1226317"/>
            <a:ext cx="5025380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1"/>
                </a:solidFill>
                <a:latin typeface="Arial"/>
                <a:ea typeface="Verdana"/>
                <a:cs typeface="Arial"/>
              </a:rPr>
              <a:t>415 </a:t>
            </a:r>
            <a:r>
              <a:rPr lang="ru-RU" sz="2000" b="1" i="0" u="none" strike="noStrike">
                <a:solidFill>
                  <a:schemeClr val="bg1"/>
                </a:solidFill>
                <a:latin typeface="Arial"/>
                <a:ea typeface="Verdana"/>
                <a:cs typeface="Arial"/>
              </a:rPr>
              <a:t>человек</a:t>
            </a:r>
            <a:endParaRPr lang="ru-RU" sz="2000">
              <a:solidFill>
                <a:schemeClr val="bg1"/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77" name="Рисунок 76"/>
          <p:cNvPicPr>
            <a:picLocks noChangeAspect="1" noChangeArrowheads="1"/>
          </p:cNvPicPr>
          <p:nvPr/>
        </p:nvPicPr>
        <p:blipFill>
          <a:blip r:embed="rId4"/>
          <a:srcRect l="14581" t="5357" r="21159" b="11512"/>
          <a:stretch/>
        </p:blipFill>
        <p:spPr bwMode="auto">
          <a:xfrm>
            <a:off x="8059465" y="2680919"/>
            <a:ext cx="3996435" cy="3445200"/>
          </a:xfrm>
          <a:custGeom>
            <a:avLst/>
            <a:gdLst>
              <a:gd name="connsiteX0" fmla="*/ 861231 w 3996110"/>
              <a:gd name="connsiteY0" fmla="*/ 0 h 3444920"/>
              <a:gd name="connsiteX1" fmla="*/ 3134880 w 3996110"/>
              <a:gd name="connsiteY1" fmla="*/ 0 h 3444920"/>
              <a:gd name="connsiteX2" fmla="*/ 3996110 w 3996110"/>
              <a:gd name="connsiteY2" fmla="*/ 1722460 h 3444920"/>
              <a:gd name="connsiteX3" fmla="*/ 3134880 w 3996110"/>
              <a:gd name="connsiteY3" fmla="*/ 3444920 h 3444920"/>
              <a:gd name="connsiteX4" fmla="*/ 861231 w 3996110"/>
              <a:gd name="connsiteY4" fmla="*/ 3444920 h 3444920"/>
              <a:gd name="connsiteX5" fmla="*/ 0 w 3996110"/>
              <a:gd name="connsiteY5" fmla="*/ 1722460 h 344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6110" h="3444920" extrusionOk="0">
                <a:moveTo>
                  <a:pt x="861231" y="0"/>
                </a:moveTo>
                <a:lnTo>
                  <a:pt x="3134880" y="0"/>
                </a:lnTo>
                <a:lnTo>
                  <a:pt x="3996110" y="1722460"/>
                </a:lnTo>
                <a:lnTo>
                  <a:pt x="3134880" y="3444920"/>
                </a:lnTo>
                <a:lnTo>
                  <a:pt x="861231" y="3444920"/>
                </a:lnTo>
                <a:lnTo>
                  <a:pt x="0" y="1722460"/>
                </a:lnTo>
                <a:close/>
              </a:path>
            </a:pathLst>
          </a:custGeom>
          <a:noFill/>
        </p:spPr>
      </p:pic>
      <p:sp>
        <p:nvSpPr>
          <p:cNvPr id="64" name="Шестиугольник 63"/>
          <p:cNvSpPr/>
          <p:nvPr/>
        </p:nvSpPr>
        <p:spPr bwMode="auto">
          <a:xfrm>
            <a:off x="7227969" y="3604803"/>
            <a:ext cx="1372840" cy="1183482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Шестиугольник 68"/>
          <p:cNvSpPr/>
          <p:nvPr/>
        </p:nvSpPr>
        <p:spPr bwMode="auto">
          <a:xfrm>
            <a:off x="9511225" y="1945706"/>
            <a:ext cx="1131372" cy="975321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A4B8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9" name="Рисунок 78"/>
          <p:cNvPicPr>
            <a:picLocks noChangeAspect="1" noChangeArrowheads="1"/>
          </p:cNvPicPr>
          <p:nvPr/>
        </p:nvPicPr>
        <p:blipFill>
          <a:blip r:embed="rId5"/>
          <a:srcRect l="11772" t="1350" r="24753" b="16531"/>
          <a:stretch/>
        </p:blipFill>
        <p:spPr bwMode="auto">
          <a:xfrm>
            <a:off x="6848591" y="1169968"/>
            <a:ext cx="2257201" cy="1945863"/>
          </a:xfrm>
          <a:custGeom>
            <a:avLst/>
            <a:gdLst>
              <a:gd name="connsiteX0" fmla="*/ 486466 w 2257201"/>
              <a:gd name="connsiteY0" fmla="*/ 0 h 1945863"/>
              <a:gd name="connsiteX1" fmla="*/ 1770735 w 2257201"/>
              <a:gd name="connsiteY1" fmla="*/ 0 h 1945863"/>
              <a:gd name="connsiteX2" fmla="*/ 2257201 w 2257201"/>
              <a:gd name="connsiteY2" fmla="*/ 972932 h 1945863"/>
              <a:gd name="connsiteX3" fmla="*/ 1770735 w 2257201"/>
              <a:gd name="connsiteY3" fmla="*/ 1945863 h 1945863"/>
              <a:gd name="connsiteX4" fmla="*/ 486466 w 2257201"/>
              <a:gd name="connsiteY4" fmla="*/ 1945863 h 1945863"/>
              <a:gd name="connsiteX5" fmla="*/ 0 w 2257201"/>
              <a:gd name="connsiteY5" fmla="*/ 972932 h 19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01" h="1945863" extrusionOk="0">
                <a:moveTo>
                  <a:pt x="486466" y="0"/>
                </a:moveTo>
                <a:lnTo>
                  <a:pt x="1770735" y="0"/>
                </a:lnTo>
                <a:lnTo>
                  <a:pt x="2257201" y="972932"/>
                </a:lnTo>
                <a:lnTo>
                  <a:pt x="1770735" y="1945863"/>
                </a:lnTo>
                <a:lnTo>
                  <a:pt x="486466" y="1945863"/>
                </a:lnTo>
                <a:lnTo>
                  <a:pt x="0" y="972932"/>
                </a:lnTo>
                <a:close/>
              </a:path>
            </a:pathLst>
          </a:custGeom>
          <a:noFill/>
        </p:spPr>
      </p:pic>
      <p:graphicFrame>
        <p:nvGraphicFramePr>
          <p:cNvPr id="442497651" name="Диаграмма 442497650"/>
          <p:cNvGraphicFramePr>
            <a:graphicFrameLocks/>
          </p:cNvGraphicFramePr>
          <p:nvPr/>
        </p:nvGraphicFramePr>
        <p:xfrm>
          <a:off x="712920" y="2109106"/>
          <a:ext cx="5730235" cy="401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 bwMode="auto">
          <a:xfrm>
            <a:off x="1163343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>
                <a:solidFill>
                  <a:srgbClr val="1B2E51"/>
                </a:solidFill>
                <a:latin typeface="Arial"/>
                <a:cs typeface="Arial"/>
              </a:rPr>
              <a:t>Дети первого года жизни</a:t>
            </a:r>
            <a:endParaRPr lang="ru-RU" sz="300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2" name="Прямоугольник: скругленные углы 31"/>
          <p:cNvSpPr/>
          <p:nvPr/>
        </p:nvSpPr>
        <p:spPr bwMode="auto">
          <a:xfrm>
            <a:off x="976707" y="1128990"/>
            <a:ext cx="5087490" cy="556791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2"/>
          <p:cNvSpPr txBox="1"/>
          <p:nvPr/>
        </p:nvSpPr>
        <p:spPr bwMode="auto">
          <a:xfrm>
            <a:off x="1245132" y="1237874"/>
            <a:ext cx="5025380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1"/>
                </a:solidFill>
                <a:latin typeface="Arial"/>
                <a:ea typeface="Verdana"/>
                <a:cs typeface="Arial"/>
              </a:rPr>
              <a:t>357</a:t>
            </a:r>
            <a:r>
              <a:rPr lang="ru-RU" sz="2000" b="1" i="0" u="none" strike="noStrike">
                <a:solidFill>
                  <a:schemeClr val="bg1"/>
                </a:solidFill>
                <a:latin typeface="Arial"/>
                <a:ea typeface="Verdana"/>
                <a:cs typeface="Arial"/>
              </a:rPr>
              <a:t> человек.     1260 заболеваний</a:t>
            </a:r>
            <a:endParaRPr lang="ru-RU" sz="2000">
              <a:solidFill>
                <a:schemeClr val="bg1"/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77" name="Рисунок 76"/>
          <p:cNvPicPr>
            <a:picLocks noChangeAspect="1" noChangeArrowheads="1"/>
          </p:cNvPicPr>
          <p:nvPr/>
        </p:nvPicPr>
        <p:blipFill>
          <a:blip r:embed="rId4"/>
          <a:srcRect l="14581" t="5357" r="21159" b="11512"/>
          <a:stretch/>
        </p:blipFill>
        <p:spPr bwMode="auto">
          <a:xfrm>
            <a:off x="8059465" y="2680919"/>
            <a:ext cx="3996435" cy="3445200"/>
          </a:xfrm>
          <a:custGeom>
            <a:avLst/>
            <a:gdLst>
              <a:gd name="connsiteX0" fmla="*/ 861231 w 3996110"/>
              <a:gd name="connsiteY0" fmla="*/ 0 h 3444920"/>
              <a:gd name="connsiteX1" fmla="*/ 3134880 w 3996110"/>
              <a:gd name="connsiteY1" fmla="*/ 0 h 3444920"/>
              <a:gd name="connsiteX2" fmla="*/ 3996110 w 3996110"/>
              <a:gd name="connsiteY2" fmla="*/ 1722460 h 3444920"/>
              <a:gd name="connsiteX3" fmla="*/ 3134880 w 3996110"/>
              <a:gd name="connsiteY3" fmla="*/ 3444920 h 3444920"/>
              <a:gd name="connsiteX4" fmla="*/ 861231 w 3996110"/>
              <a:gd name="connsiteY4" fmla="*/ 3444920 h 3444920"/>
              <a:gd name="connsiteX5" fmla="*/ 0 w 3996110"/>
              <a:gd name="connsiteY5" fmla="*/ 1722460 h 344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6110" h="3444920" extrusionOk="0">
                <a:moveTo>
                  <a:pt x="861231" y="0"/>
                </a:moveTo>
                <a:lnTo>
                  <a:pt x="3134880" y="0"/>
                </a:lnTo>
                <a:lnTo>
                  <a:pt x="3996110" y="1722460"/>
                </a:lnTo>
                <a:lnTo>
                  <a:pt x="3134880" y="3444920"/>
                </a:lnTo>
                <a:lnTo>
                  <a:pt x="861231" y="3444920"/>
                </a:lnTo>
                <a:lnTo>
                  <a:pt x="0" y="1722460"/>
                </a:lnTo>
                <a:close/>
              </a:path>
            </a:pathLst>
          </a:custGeom>
          <a:noFill/>
        </p:spPr>
      </p:pic>
      <p:sp>
        <p:nvSpPr>
          <p:cNvPr id="64" name="Шестиугольник 63"/>
          <p:cNvSpPr/>
          <p:nvPr/>
        </p:nvSpPr>
        <p:spPr bwMode="auto">
          <a:xfrm>
            <a:off x="7227969" y="3604803"/>
            <a:ext cx="1372840" cy="1183482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Шестиугольник 68"/>
          <p:cNvSpPr/>
          <p:nvPr/>
        </p:nvSpPr>
        <p:spPr bwMode="auto">
          <a:xfrm>
            <a:off x="9511225" y="1945706"/>
            <a:ext cx="1131372" cy="975321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A4B8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9" name="Рисунок 78"/>
          <p:cNvPicPr>
            <a:picLocks noChangeAspect="1" noChangeArrowheads="1"/>
          </p:cNvPicPr>
          <p:nvPr/>
        </p:nvPicPr>
        <p:blipFill>
          <a:blip r:embed="rId5"/>
          <a:srcRect l="11772" t="1350" r="24753" b="16531"/>
          <a:stretch/>
        </p:blipFill>
        <p:spPr bwMode="auto">
          <a:xfrm>
            <a:off x="6848591" y="1169968"/>
            <a:ext cx="2257201" cy="1945863"/>
          </a:xfrm>
          <a:custGeom>
            <a:avLst/>
            <a:gdLst>
              <a:gd name="connsiteX0" fmla="*/ 486466 w 2257201"/>
              <a:gd name="connsiteY0" fmla="*/ 0 h 1945863"/>
              <a:gd name="connsiteX1" fmla="*/ 1770735 w 2257201"/>
              <a:gd name="connsiteY1" fmla="*/ 0 h 1945863"/>
              <a:gd name="connsiteX2" fmla="*/ 2257201 w 2257201"/>
              <a:gd name="connsiteY2" fmla="*/ 972932 h 1945863"/>
              <a:gd name="connsiteX3" fmla="*/ 1770735 w 2257201"/>
              <a:gd name="connsiteY3" fmla="*/ 1945863 h 1945863"/>
              <a:gd name="connsiteX4" fmla="*/ 486466 w 2257201"/>
              <a:gd name="connsiteY4" fmla="*/ 1945863 h 1945863"/>
              <a:gd name="connsiteX5" fmla="*/ 0 w 2257201"/>
              <a:gd name="connsiteY5" fmla="*/ 972932 h 19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01" h="1945863" extrusionOk="0">
                <a:moveTo>
                  <a:pt x="486466" y="0"/>
                </a:moveTo>
                <a:lnTo>
                  <a:pt x="1770735" y="0"/>
                </a:lnTo>
                <a:lnTo>
                  <a:pt x="2257201" y="972932"/>
                </a:lnTo>
                <a:lnTo>
                  <a:pt x="1770735" y="1945863"/>
                </a:lnTo>
                <a:lnTo>
                  <a:pt x="486466" y="1945863"/>
                </a:lnTo>
                <a:lnTo>
                  <a:pt x="0" y="972932"/>
                </a:lnTo>
                <a:close/>
              </a:path>
            </a:pathLst>
          </a:custGeom>
          <a:noFill/>
        </p:spPr>
      </p:pic>
      <p:graphicFrame>
        <p:nvGraphicFramePr>
          <p:cNvPr id="1326594140" name="Диаграмма 1326594139"/>
          <p:cNvGraphicFramePr>
            <a:graphicFrameLocks/>
          </p:cNvGraphicFramePr>
          <p:nvPr/>
        </p:nvGraphicFramePr>
        <p:xfrm>
          <a:off x="247972" y="1964311"/>
          <a:ext cx="6855387" cy="476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 bwMode="auto">
          <a:xfrm>
            <a:off x="1163343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>
                <a:solidFill>
                  <a:srgbClr val="1B2E51"/>
                </a:solidFill>
                <a:latin typeface="Arial"/>
                <a:cs typeface="Arial"/>
              </a:rPr>
              <a:t>Дети до 14 лет</a:t>
            </a:r>
            <a:endParaRPr lang="ru-RU" sz="300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2" name="Прямоугольник: скругленные углы 31"/>
          <p:cNvSpPr/>
          <p:nvPr/>
        </p:nvSpPr>
        <p:spPr bwMode="auto">
          <a:xfrm>
            <a:off x="976707" y="1123324"/>
            <a:ext cx="5087490" cy="562457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2"/>
          <p:cNvSpPr txBox="1"/>
          <p:nvPr/>
        </p:nvSpPr>
        <p:spPr bwMode="auto">
          <a:xfrm>
            <a:off x="1163343" y="1217334"/>
            <a:ext cx="5093249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1"/>
                </a:solidFill>
                <a:latin typeface="Arial"/>
                <a:ea typeface="Verdana"/>
                <a:cs typeface="Arial"/>
              </a:rPr>
              <a:t>8 514</a:t>
            </a:r>
            <a:r>
              <a:rPr lang="ru-RU" sz="2000" b="1" i="0" u="none" strike="noStrike">
                <a:solidFill>
                  <a:schemeClr val="bg1"/>
                </a:solidFill>
                <a:latin typeface="Arial"/>
                <a:ea typeface="Verdana"/>
                <a:cs typeface="Arial"/>
              </a:rPr>
              <a:t> человек</a:t>
            </a:r>
            <a:r>
              <a:rPr lang="ru-RU" sz="2000" b="1">
                <a:solidFill>
                  <a:schemeClr val="bg1"/>
                </a:solidFill>
                <a:latin typeface="Arial"/>
                <a:ea typeface="Verdana"/>
                <a:cs typeface="Arial"/>
              </a:rPr>
              <a:t>  </a:t>
            </a:r>
            <a:r>
              <a:rPr lang="ru-RU" sz="2000" b="1" i="0" u="none" strike="noStrike">
                <a:solidFill>
                  <a:schemeClr val="bg1"/>
                </a:solidFill>
                <a:latin typeface="Arial"/>
                <a:ea typeface="Verdana"/>
                <a:cs typeface="Arial"/>
              </a:rPr>
              <a:t>    </a:t>
            </a:r>
            <a:r>
              <a:rPr lang="ru-RU" sz="2000" b="1">
                <a:solidFill>
                  <a:schemeClr val="bg1"/>
                </a:solidFill>
                <a:latin typeface="Arial"/>
                <a:ea typeface="Verdana"/>
                <a:cs typeface="Arial"/>
              </a:rPr>
              <a:t>17 128 </a:t>
            </a:r>
            <a:r>
              <a:rPr lang="ru-RU" sz="2000" b="1" i="0" u="none" strike="noStrike">
                <a:solidFill>
                  <a:schemeClr val="bg1"/>
                </a:solidFill>
                <a:latin typeface="Arial"/>
                <a:ea typeface="Verdana"/>
                <a:cs typeface="Arial"/>
              </a:rPr>
              <a:t>заболеваний</a:t>
            </a:r>
            <a:endParaRPr lang="ru-RU" sz="2000">
              <a:solidFill>
                <a:schemeClr val="bg1"/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77" name="Рисунок 76"/>
          <p:cNvPicPr>
            <a:picLocks noChangeAspect="1" noChangeArrowheads="1"/>
          </p:cNvPicPr>
          <p:nvPr/>
        </p:nvPicPr>
        <p:blipFill>
          <a:blip r:embed="rId4"/>
          <a:srcRect l="14581" t="5357" r="21159" b="11512"/>
          <a:stretch/>
        </p:blipFill>
        <p:spPr bwMode="auto">
          <a:xfrm>
            <a:off x="8059465" y="2680919"/>
            <a:ext cx="3996435" cy="3445200"/>
          </a:xfrm>
          <a:custGeom>
            <a:avLst/>
            <a:gdLst>
              <a:gd name="connsiteX0" fmla="*/ 861231 w 3996110"/>
              <a:gd name="connsiteY0" fmla="*/ 0 h 3444920"/>
              <a:gd name="connsiteX1" fmla="*/ 3134880 w 3996110"/>
              <a:gd name="connsiteY1" fmla="*/ 0 h 3444920"/>
              <a:gd name="connsiteX2" fmla="*/ 3996110 w 3996110"/>
              <a:gd name="connsiteY2" fmla="*/ 1722460 h 3444920"/>
              <a:gd name="connsiteX3" fmla="*/ 3134880 w 3996110"/>
              <a:gd name="connsiteY3" fmla="*/ 3444920 h 3444920"/>
              <a:gd name="connsiteX4" fmla="*/ 861231 w 3996110"/>
              <a:gd name="connsiteY4" fmla="*/ 3444920 h 3444920"/>
              <a:gd name="connsiteX5" fmla="*/ 0 w 3996110"/>
              <a:gd name="connsiteY5" fmla="*/ 1722460 h 344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6110" h="3444920" extrusionOk="0">
                <a:moveTo>
                  <a:pt x="861231" y="0"/>
                </a:moveTo>
                <a:lnTo>
                  <a:pt x="3134880" y="0"/>
                </a:lnTo>
                <a:lnTo>
                  <a:pt x="3996110" y="1722460"/>
                </a:lnTo>
                <a:lnTo>
                  <a:pt x="3134880" y="3444920"/>
                </a:lnTo>
                <a:lnTo>
                  <a:pt x="861231" y="3444920"/>
                </a:lnTo>
                <a:lnTo>
                  <a:pt x="0" y="1722460"/>
                </a:lnTo>
                <a:close/>
              </a:path>
            </a:pathLst>
          </a:custGeom>
          <a:noFill/>
        </p:spPr>
      </p:pic>
      <p:sp>
        <p:nvSpPr>
          <p:cNvPr id="64" name="Шестиугольник 63"/>
          <p:cNvSpPr/>
          <p:nvPr/>
        </p:nvSpPr>
        <p:spPr bwMode="auto">
          <a:xfrm>
            <a:off x="7227969" y="3604803"/>
            <a:ext cx="1372840" cy="1183482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Шестиугольник 68"/>
          <p:cNvSpPr/>
          <p:nvPr/>
        </p:nvSpPr>
        <p:spPr bwMode="auto">
          <a:xfrm>
            <a:off x="9511225" y="1945706"/>
            <a:ext cx="1131372" cy="975321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A4B8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9" name="Рисунок 78"/>
          <p:cNvPicPr>
            <a:picLocks noChangeAspect="1" noChangeArrowheads="1"/>
          </p:cNvPicPr>
          <p:nvPr/>
        </p:nvPicPr>
        <p:blipFill>
          <a:blip r:embed="rId5"/>
          <a:srcRect l="11772" t="1350" r="24753" b="16531"/>
          <a:stretch/>
        </p:blipFill>
        <p:spPr bwMode="auto">
          <a:xfrm>
            <a:off x="6848591" y="1169968"/>
            <a:ext cx="2257201" cy="1945863"/>
          </a:xfrm>
          <a:custGeom>
            <a:avLst/>
            <a:gdLst>
              <a:gd name="connsiteX0" fmla="*/ 486466 w 2257201"/>
              <a:gd name="connsiteY0" fmla="*/ 0 h 1945863"/>
              <a:gd name="connsiteX1" fmla="*/ 1770735 w 2257201"/>
              <a:gd name="connsiteY1" fmla="*/ 0 h 1945863"/>
              <a:gd name="connsiteX2" fmla="*/ 2257201 w 2257201"/>
              <a:gd name="connsiteY2" fmla="*/ 972932 h 1945863"/>
              <a:gd name="connsiteX3" fmla="*/ 1770735 w 2257201"/>
              <a:gd name="connsiteY3" fmla="*/ 1945863 h 1945863"/>
              <a:gd name="connsiteX4" fmla="*/ 486466 w 2257201"/>
              <a:gd name="connsiteY4" fmla="*/ 1945863 h 1945863"/>
              <a:gd name="connsiteX5" fmla="*/ 0 w 2257201"/>
              <a:gd name="connsiteY5" fmla="*/ 972932 h 19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01" h="1945863" extrusionOk="0">
                <a:moveTo>
                  <a:pt x="486466" y="0"/>
                </a:moveTo>
                <a:lnTo>
                  <a:pt x="1770735" y="0"/>
                </a:lnTo>
                <a:lnTo>
                  <a:pt x="2257201" y="972932"/>
                </a:lnTo>
                <a:lnTo>
                  <a:pt x="1770735" y="1945863"/>
                </a:lnTo>
                <a:lnTo>
                  <a:pt x="486466" y="1945863"/>
                </a:lnTo>
                <a:lnTo>
                  <a:pt x="0" y="972932"/>
                </a:lnTo>
                <a:close/>
              </a:path>
            </a:pathLst>
          </a:custGeom>
          <a:noFill/>
        </p:spPr>
      </p:pic>
      <p:graphicFrame>
        <p:nvGraphicFramePr>
          <p:cNvPr id="1854749047" name="Диаграмма 1854749046"/>
          <p:cNvGraphicFramePr>
            <a:graphicFrameLocks/>
          </p:cNvGraphicFramePr>
          <p:nvPr/>
        </p:nvGraphicFramePr>
        <p:xfrm>
          <a:off x="0" y="1931067"/>
          <a:ext cx="6848589" cy="492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 bwMode="auto">
          <a:xfrm>
            <a:off x="1163343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>
                <a:solidFill>
                  <a:srgbClr val="1B2E51"/>
                </a:solidFill>
                <a:latin typeface="Arial"/>
                <a:cs typeface="Arial"/>
              </a:rPr>
              <a:t>Подростки 14 лет</a:t>
            </a:r>
            <a:endParaRPr lang="ru-RU" sz="300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2" name="Прямоугольник: скругленные углы 31"/>
          <p:cNvSpPr/>
          <p:nvPr/>
        </p:nvSpPr>
        <p:spPr bwMode="auto">
          <a:xfrm>
            <a:off x="867905" y="1121902"/>
            <a:ext cx="5196292" cy="563879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2"/>
          <p:cNvSpPr txBox="1"/>
          <p:nvPr/>
        </p:nvSpPr>
        <p:spPr bwMode="auto">
          <a:xfrm>
            <a:off x="976707" y="1175286"/>
            <a:ext cx="4948685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i="0" u="none" strike="noStrike">
                <a:solidFill>
                  <a:schemeClr val="bg1"/>
                </a:solidFill>
                <a:latin typeface="Arial"/>
                <a:ea typeface="Verdana"/>
                <a:cs typeface="Arial"/>
              </a:rPr>
              <a:t>603 человек</a:t>
            </a:r>
            <a:r>
              <a:rPr lang="ru-RU" sz="2000" b="1">
                <a:solidFill>
                  <a:schemeClr val="bg1"/>
                </a:solidFill>
                <a:latin typeface="Arial"/>
                <a:ea typeface="Verdana"/>
                <a:cs typeface="Arial"/>
              </a:rPr>
              <a:t>  </a:t>
            </a:r>
            <a:r>
              <a:rPr lang="ru-RU" sz="2000" b="1" i="0" u="none" strike="noStrike">
                <a:solidFill>
                  <a:schemeClr val="bg1"/>
                </a:solidFill>
                <a:latin typeface="Arial"/>
                <a:ea typeface="Verdana"/>
                <a:cs typeface="Arial"/>
              </a:rPr>
              <a:t>    </a:t>
            </a:r>
            <a:r>
              <a:rPr lang="ru-RU" sz="2000" b="1">
                <a:solidFill>
                  <a:schemeClr val="bg1"/>
                </a:solidFill>
                <a:latin typeface="Arial"/>
                <a:ea typeface="Verdana"/>
                <a:cs typeface="Arial"/>
              </a:rPr>
              <a:t>949 </a:t>
            </a:r>
            <a:r>
              <a:rPr lang="ru-RU" sz="2000" b="1" i="0" u="none" strike="noStrike">
                <a:solidFill>
                  <a:schemeClr val="bg1"/>
                </a:solidFill>
                <a:latin typeface="Arial"/>
                <a:ea typeface="Verdana"/>
                <a:cs typeface="Arial"/>
              </a:rPr>
              <a:t>заболеваний</a:t>
            </a:r>
            <a:endParaRPr lang="ru-RU" sz="2000">
              <a:solidFill>
                <a:schemeClr val="bg1"/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77" name="Рисунок 76"/>
          <p:cNvPicPr>
            <a:picLocks noChangeAspect="1" noChangeArrowheads="1"/>
          </p:cNvPicPr>
          <p:nvPr/>
        </p:nvPicPr>
        <p:blipFill>
          <a:blip r:embed="rId4"/>
          <a:srcRect l="14581" t="5357" r="21159" b="11512"/>
          <a:stretch/>
        </p:blipFill>
        <p:spPr bwMode="auto">
          <a:xfrm>
            <a:off x="8059465" y="2680919"/>
            <a:ext cx="3996435" cy="3445200"/>
          </a:xfrm>
          <a:custGeom>
            <a:avLst/>
            <a:gdLst>
              <a:gd name="connsiteX0" fmla="*/ 861231 w 3996110"/>
              <a:gd name="connsiteY0" fmla="*/ 0 h 3444920"/>
              <a:gd name="connsiteX1" fmla="*/ 3134880 w 3996110"/>
              <a:gd name="connsiteY1" fmla="*/ 0 h 3444920"/>
              <a:gd name="connsiteX2" fmla="*/ 3996110 w 3996110"/>
              <a:gd name="connsiteY2" fmla="*/ 1722460 h 3444920"/>
              <a:gd name="connsiteX3" fmla="*/ 3134880 w 3996110"/>
              <a:gd name="connsiteY3" fmla="*/ 3444920 h 3444920"/>
              <a:gd name="connsiteX4" fmla="*/ 861231 w 3996110"/>
              <a:gd name="connsiteY4" fmla="*/ 3444920 h 3444920"/>
              <a:gd name="connsiteX5" fmla="*/ 0 w 3996110"/>
              <a:gd name="connsiteY5" fmla="*/ 1722460 h 344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6110" h="3444920" extrusionOk="0">
                <a:moveTo>
                  <a:pt x="861231" y="0"/>
                </a:moveTo>
                <a:lnTo>
                  <a:pt x="3134880" y="0"/>
                </a:lnTo>
                <a:lnTo>
                  <a:pt x="3996110" y="1722460"/>
                </a:lnTo>
                <a:lnTo>
                  <a:pt x="3134880" y="3444920"/>
                </a:lnTo>
                <a:lnTo>
                  <a:pt x="861231" y="3444920"/>
                </a:lnTo>
                <a:lnTo>
                  <a:pt x="0" y="1722460"/>
                </a:lnTo>
                <a:close/>
              </a:path>
            </a:pathLst>
          </a:custGeom>
          <a:noFill/>
        </p:spPr>
      </p:pic>
      <p:sp>
        <p:nvSpPr>
          <p:cNvPr id="64" name="Шестиугольник 63"/>
          <p:cNvSpPr/>
          <p:nvPr/>
        </p:nvSpPr>
        <p:spPr bwMode="auto">
          <a:xfrm>
            <a:off x="7227969" y="3604803"/>
            <a:ext cx="1372840" cy="1183482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Шестиугольник 68"/>
          <p:cNvSpPr/>
          <p:nvPr/>
        </p:nvSpPr>
        <p:spPr bwMode="auto">
          <a:xfrm>
            <a:off x="9511225" y="1945706"/>
            <a:ext cx="1131372" cy="975321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A4B8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9" name="Рисунок 78"/>
          <p:cNvPicPr>
            <a:picLocks noChangeAspect="1" noChangeArrowheads="1"/>
          </p:cNvPicPr>
          <p:nvPr/>
        </p:nvPicPr>
        <p:blipFill>
          <a:blip r:embed="rId5"/>
          <a:srcRect l="11772" t="1350" r="24753" b="16531"/>
          <a:stretch/>
        </p:blipFill>
        <p:spPr bwMode="auto">
          <a:xfrm>
            <a:off x="6848591" y="1169968"/>
            <a:ext cx="2257201" cy="1945863"/>
          </a:xfrm>
          <a:custGeom>
            <a:avLst/>
            <a:gdLst>
              <a:gd name="connsiteX0" fmla="*/ 486466 w 2257201"/>
              <a:gd name="connsiteY0" fmla="*/ 0 h 1945863"/>
              <a:gd name="connsiteX1" fmla="*/ 1770735 w 2257201"/>
              <a:gd name="connsiteY1" fmla="*/ 0 h 1945863"/>
              <a:gd name="connsiteX2" fmla="*/ 2257201 w 2257201"/>
              <a:gd name="connsiteY2" fmla="*/ 972932 h 1945863"/>
              <a:gd name="connsiteX3" fmla="*/ 1770735 w 2257201"/>
              <a:gd name="connsiteY3" fmla="*/ 1945863 h 1945863"/>
              <a:gd name="connsiteX4" fmla="*/ 486466 w 2257201"/>
              <a:gd name="connsiteY4" fmla="*/ 1945863 h 1945863"/>
              <a:gd name="connsiteX5" fmla="*/ 0 w 2257201"/>
              <a:gd name="connsiteY5" fmla="*/ 972932 h 19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01" h="1945863" extrusionOk="0">
                <a:moveTo>
                  <a:pt x="486466" y="0"/>
                </a:moveTo>
                <a:lnTo>
                  <a:pt x="1770735" y="0"/>
                </a:lnTo>
                <a:lnTo>
                  <a:pt x="2257201" y="972932"/>
                </a:lnTo>
                <a:lnTo>
                  <a:pt x="1770735" y="1945863"/>
                </a:lnTo>
                <a:lnTo>
                  <a:pt x="486466" y="1945863"/>
                </a:lnTo>
                <a:lnTo>
                  <a:pt x="0" y="972932"/>
                </a:lnTo>
                <a:close/>
              </a:path>
            </a:pathLst>
          </a:custGeom>
          <a:noFill/>
        </p:spPr>
      </p:pic>
      <p:graphicFrame>
        <p:nvGraphicFramePr>
          <p:cNvPr id="1971537576" name="Диаграмма 1971537575"/>
          <p:cNvGraphicFramePr>
            <a:graphicFrameLocks/>
          </p:cNvGraphicFramePr>
          <p:nvPr/>
        </p:nvGraphicFramePr>
        <p:xfrm>
          <a:off x="136099" y="1757781"/>
          <a:ext cx="6812219" cy="5125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 bwMode="auto">
          <a:xfrm>
            <a:off x="1163343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>
                <a:solidFill>
                  <a:srgbClr val="1B2E51"/>
                </a:solidFill>
                <a:latin typeface="Arial"/>
                <a:cs typeface="Arial"/>
              </a:rPr>
              <a:t>Подростки 15-17 лет</a:t>
            </a:r>
            <a:endParaRPr lang="ru-RU" sz="300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2" name="Прямоугольник: скругленные углы 31"/>
          <p:cNvSpPr/>
          <p:nvPr/>
        </p:nvSpPr>
        <p:spPr bwMode="auto">
          <a:xfrm>
            <a:off x="976707" y="1124109"/>
            <a:ext cx="5087490" cy="561672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2"/>
          <p:cNvSpPr txBox="1"/>
          <p:nvPr/>
        </p:nvSpPr>
        <p:spPr bwMode="auto">
          <a:xfrm>
            <a:off x="1115815" y="1191858"/>
            <a:ext cx="4825794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1"/>
                </a:solidFill>
                <a:latin typeface="Arial"/>
                <a:ea typeface="Verdana"/>
                <a:cs typeface="Arial"/>
              </a:rPr>
              <a:t>1 429</a:t>
            </a:r>
            <a:r>
              <a:rPr lang="ru-RU" sz="2000" b="1" i="0" u="none" strike="noStrike">
                <a:solidFill>
                  <a:schemeClr val="bg1"/>
                </a:solidFill>
                <a:latin typeface="Arial"/>
                <a:ea typeface="Verdana"/>
                <a:cs typeface="Arial"/>
              </a:rPr>
              <a:t> человек</a:t>
            </a:r>
            <a:r>
              <a:rPr lang="ru-RU" sz="2000" b="1">
                <a:solidFill>
                  <a:schemeClr val="bg1"/>
                </a:solidFill>
                <a:latin typeface="Arial"/>
                <a:ea typeface="Verdana"/>
                <a:cs typeface="Arial"/>
              </a:rPr>
              <a:t>  </a:t>
            </a:r>
            <a:r>
              <a:rPr lang="ru-RU" sz="2000" b="1" i="0" u="none" strike="noStrike">
                <a:solidFill>
                  <a:schemeClr val="bg1"/>
                </a:solidFill>
                <a:latin typeface="Arial"/>
                <a:ea typeface="Verdana"/>
                <a:cs typeface="Arial"/>
              </a:rPr>
              <a:t>    </a:t>
            </a:r>
            <a:r>
              <a:rPr lang="ru-RU" sz="2000" b="1">
                <a:solidFill>
                  <a:schemeClr val="bg1"/>
                </a:solidFill>
                <a:latin typeface="Arial"/>
                <a:ea typeface="Verdana"/>
                <a:cs typeface="Arial"/>
              </a:rPr>
              <a:t>2 632 </a:t>
            </a:r>
            <a:r>
              <a:rPr lang="ru-RU" sz="2000" b="1" i="0" u="none" strike="noStrike">
                <a:solidFill>
                  <a:schemeClr val="bg1"/>
                </a:solidFill>
                <a:latin typeface="Arial"/>
                <a:ea typeface="Verdana"/>
                <a:cs typeface="Arial"/>
              </a:rPr>
              <a:t>заболеваний</a:t>
            </a:r>
            <a:endParaRPr lang="ru-RU" sz="2000">
              <a:solidFill>
                <a:schemeClr val="bg1"/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77" name="Рисунок 76"/>
          <p:cNvPicPr>
            <a:picLocks noChangeAspect="1" noChangeArrowheads="1"/>
          </p:cNvPicPr>
          <p:nvPr/>
        </p:nvPicPr>
        <p:blipFill>
          <a:blip r:embed="rId4"/>
          <a:srcRect l="14581" t="5357" r="21159" b="11512"/>
          <a:stretch/>
        </p:blipFill>
        <p:spPr bwMode="auto">
          <a:xfrm>
            <a:off x="8059465" y="2680919"/>
            <a:ext cx="3996435" cy="3445200"/>
          </a:xfrm>
          <a:custGeom>
            <a:avLst/>
            <a:gdLst>
              <a:gd name="connsiteX0" fmla="*/ 861231 w 3996110"/>
              <a:gd name="connsiteY0" fmla="*/ 0 h 3444920"/>
              <a:gd name="connsiteX1" fmla="*/ 3134880 w 3996110"/>
              <a:gd name="connsiteY1" fmla="*/ 0 h 3444920"/>
              <a:gd name="connsiteX2" fmla="*/ 3996110 w 3996110"/>
              <a:gd name="connsiteY2" fmla="*/ 1722460 h 3444920"/>
              <a:gd name="connsiteX3" fmla="*/ 3134880 w 3996110"/>
              <a:gd name="connsiteY3" fmla="*/ 3444920 h 3444920"/>
              <a:gd name="connsiteX4" fmla="*/ 861231 w 3996110"/>
              <a:gd name="connsiteY4" fmla="*/ 3444920 h 3444920"/>
              <a:gd name="connsiteX5" fmla="*/ 0 w 3996110"/>
              <a:gd name="connsiteY5" fmla="*/ 1722460 h 344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6110" h="3444920" extrusionOk="0">
                <a:moveTo>
                  <a:pt x="861231" y="0"/>
                </a:moveTo>
                <a:lnTo>
                  <a:pt x="3134880" y="0"/>
                </a:lnTo>
                <a:lnTo>
                  <a:pt x="3996110" y="1722460"/>
                </a:lnTo>
                <a:lnTo>
                  <a:pt x="3134880" y="3444920"/>
                </a:lnTo>
                <a:lnTo>
                  <a:pt x="861231" y="3444920"/>
                </a:lnTo>
                <a:lnTo>
                  <a:pt x="0" y="1722460"/>
                </a:lnTo>
                <a:close/>
              </a:path>
            </a:pathLst>
          </a:custGeom>
          <a:noFill/>
        </p:spPr>
      </p:pic>
      <p:sp>
        <p:nvSpPr>
          <p:cNvPr id="64" name="Шестиугольник 63"/>
          <p:cNvSpPr/>
          <p:nvPr/>
        </p:nvSpPr>
        <p:spPr bwMode="auto">
          <a:xfrm>
            <a:off x="7227969" y="3604803"/>
            <a:ext cx="1372840" cy="1183482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Шестиугольник 68"/>
          <p:cNvSpPr/>
          <p:nvPr/>
        </p:nvSpPr>
        <p:spPr bwMode="auto">
          <a:xfrm>
            <a:off x="9511225" y="1945706"/>
            <a:ext cx="1131372" cy="975321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A4B8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9" name="Рисунок 78"/>
          <p:cNvPicPr>
            <a:picLocks noChangeAspect="1" noChangeArrowheads="1"/>
          </p:cNvPicPr>
          <p:nvPr/>
        </p:nvPicPr>
        <p:blipFill>
          <a:blip r:embed="rId5"/>
          <a:srcRect l="11772" t="1350" r="24753" b="16531"/>
          <a:stretch/>
        </p:blipFill>
        <p:spPr bwMode="auto">
          <a:xfrm>
            <a:off x="6848591" y="1169968"/>
            <a:ext cx="2257201" cy="1945863"/>
          </a:xfrm>
          <a:custGeom>
            <a:avLst/>
            <a:gdLst>
              <a:gd name="connsiteX0" fmla="*/ 486466 w 2257201"/>
              <a:gd name="connsiteY0" fmla="*/ 0 h 1945863"/>
              <a:gd name="connsiteX1" fmla="*/ 1770735 w 2257201"/>
              <a:gd name="connsiteY1" fmla="*/ 0 h 1945863"/>
              <a:gd name="connsiteX2" fmla="*/ 2257201 w 2257201"/>
              <a:gd name="connsiteY2" fmla="*/ 972932 h 1945863"/>
              <a:gd name="connsiteX3" fmla="*/ 1770735 w 2257201"/>
              <a:gd name="connsiteY3" fmla="*/ 1945863 h 1945863"/>
              <a:gd name="connsiteX4" fmla="*/ 486466 w 2257201"/>
              <a:gd name="connsiteY4" fmla="*/ 1945863 h 1945863"/>
              <a:gd name="connsiteX5" fmla="*/ 0 w 2257201"/>
              <a:gd name="connsiteY5" fmla="*/ 972932 h 19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01" h="1945863" extrusionOk="0">
                <a:moveTo>
                  <a:pt x="486466" y="0"/>
                </a:moveTo>
                <a:lnTo>
                  <a:pt x="1770735" y="0"/>
                </a:lnTo>
                <a:lnTo>
                  <a:pt x="2257201" y="972932"/>
                </a:lnTo>
                <a:lnTo>
                  <a:pt x="1770735" y="1945863"/>
                </a:lnTo>
                <a:lnTo>
                  <a:pt x="486466" y="1945863"/>
                </a:lnTo>
                <a:lnTo>
                  <a:pt x="0" y="972932"/>
                </a:lnTo>
                <a:close/>
              </a:path>
            </a:pathLst>
          </a:custGeom>
          <a:noFill/>
        </p:spPr>
      </p:pic>
      <p:graphicFrame>
        <p:nvGraphicFramePr>
          <p:cNvPr id="911609178" name="Диаграмма 911609177"/>
          <p:cNvGraphicFramePr>
            <a:graphicFrameLocks/>
          </p:cNvGraphicFramePr>
          <p:nvPr/>
        </p:nvGraphicFramePr>
        <p:xfrm>
          <a:off x="0" y="1793779"/>
          <a:ext cx="6848589" cy="5064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 bwMode="auto">
          <a:xfrm>
            <a:off x="1163343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>
                <a:solidFill>
                  <a:srgbClr val="1B2E51"/>
                </a:solidFill>
                <a:latin typeface="Arial"/>
                <a:cs typeface="Arial"/>
              </a:rPr>
              <a:t>Диспансерная группа</a:t>
            </a:r>
            <a:endParaRPr lang="ru-RU" sz="300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2" name="Прямоугольник: скругленные углы 31"/>
          <p:cNvSpPr/>
          <p:nvPr/>
        </p:nvSpPr>
        <p:spPr bwMode="auto">
          <a:xfrm>
            <a:off x="976707" y="1124109"/>
            <a:ext cx="5087490" cy="561672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2"/>
          <p:cNvSpPr txBox="1"/>
          <p:nvPr/>
        </p:nvSpPr>
        <p:spPr bwMode="auto">
          <a:xfrm>
            <a:off x="1115815" y="1191858"/>
            <a:ext cx="4822914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962 человек, 1 139 заболеваний</a:t>
            </a:r>
            <a:endParaRPr lang="ru-RU" sz="2000" dirty="0">
              <a:solidFill>
                <a:schemeClr val="bg1"/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77" name="Рисунок 76"/>
          <p:cNvPicPr>
            <a:picLocks noChangeAspect="1" noChangeArrowheads="1"/>
          </p:cNvPicPr>
          <p:nvPr/>
        </p:nvPicPr>
        <p:blipFill>
          <a:blip r:embed="rId4"/>
          <a:srcRect l="14581" t="5357" r="21159" b="11512"/>
          <a:stretch/>
        </p:blipFill>
        <p:spPr bwMode="auto">
          <a:xfrm>
            <a:off x="8059465" y="2680919"/>
            <a:ext cx="3996435" cy="3445200"/>
          </a:xfrm>
          <a:custGeom>
            <a:avLst/>
            <a:gdLst>
              <a:gd name="connsiteX0" fmla="*/ 861231 w 3996110"/>
              <a:gd name="connsiteY0" fmla="*/ 0 h 3444920"/>
              <a:gd name="connsiteX1" fmla="*/ 3134880 w 3996110"/>
              <a:gd name="connsiteY1" fmla="*/ 0 h 3444920"/>
              <a:gd name="connsiteX2" fmla="*/ 3996110 w 3996110"/>
              <a:gd name="connsiteY2" fmla="*/ 1722460 h 3444920"/>
              <a:gd name="connsiteX3" fmla="*/ 3134880 w 3996110"/>
              <a:gd name="connsiteY3" fmla="*/ 3444920 h 3444920"/>
              <a:gd name="connsiteX4" fmla="*/ 861231 w 3996110"/>
              <a:gd name="connsiteY4" fmla="*/ 3444920 h 3444920"/>
              <a:gd name="connsiteX5" fmla="*/ 0 w 3996110"/>
              <a:gd name="connsiteY5" fmla="*/ 1722460 h 344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6110" h="3444920" extrusionOk="0">
                <a:moveTo>
                  <a:pt x="861231" y="0"/>
                </a:moveTo>
                <a:lnTo>
                  <a:pt x="3134880" y="0"/>
                </a:lnTo>
                <a:lnTo>
                  <a:pt x="3996110" y="1722460"/>
                </a:lnTo>
                <a:lnTo>
                  <a:pt x="3134880" y="3444920"/>
                </a:lnTo>
                <a:lnTo>
                  <a:pt x="861231" y="3444920"/>
                </a:lnTo>
                <a:lnTo>
                  <a:pt x="0" y="1722460"/>
                </a:lnTo>
                <a:close/>
              </a:path>
            </a:pathLst>
          </a:custGeom>
          <a:noFill/>
        </p:spPr>
      </p:pic>
      <p:sp>
        <p:nvSpPr>
          <p:cNvPr id="64" name="Шестиугольник 63"/>
          <p:cNvSpPr/>
          <p:nvPr/>
        </p:nvSpPr>
        <p:spPr bwMode="auto">
          <a:xfrm>
            <a:off x="7227969" y="3604803"/>
            <a:ext cx="1372840" cy="1183482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Шестиугольник 68"/>
          <p:cNvSpPr/>
          <p:nvPr/>
        </p:nvSpPr>
        <p:spPr bwMode="auto">
          <a:xfrm>
            <a:off x="9511225" y="1945706"/>
            <a:ext cx="1131372" cy="975321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A4B8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9" name="Рисунок 78"/>
          <p:cNvPicPr>
            <a:picLocks noChangeAspect="1" noChangeArrowheads="1"/>
          </p:cNvPicPr>
          <p:nvPr/>
        </p:nvPicPr>
        <p:blipFill>
          <a:blip r:embed="rId5"/>
          <a:srcRect l="11772" t="1350" r="24753" b="16531"/>
          <a:stretch/>
        </p:blipFill>
        <p:spPr bwMode="auto">
          <a:xfrm>
            <a:off x="6848591" y="1169968"/>
            <a:ext cx="2257201" cy="1945863"/>
          </a:xfrm>
          <a:custGeom>
            <a:avLst/>
            <a:gdLst>
              <a:gd name="connsiteX0" fmla="*/ 486466 w 2257201"/>
              <a:gd name="connsiteY0" fmla="*/ 0 h 1945863"/>
              <a:gd name="connsiteX1" fmla="*/ 1770735 w 2257201"/>
              <a:gd name="connsiteY1" fmla="*/ 0 h 1945863"/>
              <a:gd name="connsiteX2" fmla="*/ 2257201 w 2257201"/>
              <a:gd name="connsiteY2" fmla="*/ 972932 h 1945863"/>
              <a:gd name="connsiteX3" fmla="*/ 1770735 w 2257201"/>
              <a:gd name="connsiteY3" fmla="*/ 1945863 h 1945863"/>
              <a:gd name="connsiteX4" fmla="*/ 486466 w 2257201"/>
              <a:gd name="connsiteY4" fmla="*/ 1945863 h 1945863"/>
              <a:gd name="connsiteX5" fmla="*/ 0 w 2257201"/>
              <a:gd name="connsiteY5" fmla="*/ 972932 h 19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01" h="1945863" extrusionOk="0">
                <a:moveTo>
                  <a:pt x="486466" y="0"/>
                </a:moveTo>
                <a:lnTo>
                  <a:pt x="1770735" y="0"/>
                </a:lnTo>
                <a:lnTo>
                  <a:pt x="2257201" y="972932"/>
                </a:lnTo>
                <a:lnTo>
                  <a:pt x="1770735" y="1945863"/>
                </a:lnTo>
                <a:lnTo>
                  <a:pt x="486466" y="1945863"/>
                </a:lnTo>
                <a:lnTo>
                  <a:pt x="0" y="972932"/>
                </a:lnTo>
                <a:close/>
              </a:path>
            </a:pathLst>
          </a:custGeom>
          <a:noFill/>
        </p:spPr>
      </p:pic>
      <p:graphicFrame>
        <p:nvGraphicFramePr>
          <p:cNvPr id="496273084" name="Диаграмма 4962730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877295"/>
              </p:ext>
            </p:extLst>
          </p:nvPr>
        </p:nvGraphicFramePr>
        <p:xfrm>
          <a:off x="136099" y="1825530"/>
          <a:ext cx="6802081" cy="476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 bwMode="auto">
          <a:xfrm>
            <a:off x="1163343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>
                <a:solidFill>
                  <a:srgbClr val="1B2E51"/>
                </a:solidFill>
                <a:latin typeface="Arial"/>
                <a:cs typeface="Arial"/>
              </a:rPr>
              <a:t>Профилактические осмотры</a:t>
            </a:r>
            <a:endParaRPr lang="ru-RU" sz="300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 noChangeArrowheads="1"/>
          </p:cNvPicPr>
          <p:nvPr/>
        </p:nvPicPr>
        <p:blipFill>
          <a:blip r:embed="rId4"/>
          <a:srcRect l="14581" t="5357" r="21159" b="11512"/>
          <a:stretch/>
        </p:blipFill>
        <p:spPr bwMode="auto">
          <a:xfrm>
            <a:off x="8059465" y="2680919"/>
            <a:ext cx="3996435" cy="3445200"/>
          </a:xfrm>
          <a:custGeom>
            <a:avLst/>
            <a:gdLst>
              <a:gd name="connsiteX0" fmla="*/ 861231 w 3996110"/>
              <a:gd name="connsiteY0" fmla="*/ 0 h 3444920"/>
              <a:gd name="connsiteX1" fmla="*/ 3134880 w 3996110"/>
              <a:gd name="connsiteY1" fmla="*/ 0 h 3444920"/>
              <a:gd name="connsiteX2" fmla="*/ 3996110 w 3996110"/>
              <a:gd name="connsiteY2" fmla="*/ 1722460 h 3444920"/>
              <a:gd name="connsiteX3" fmla="*/ 3134880 w 3996110"/>
              <a:gd name="connsiteY3" fmla="*/ 3444920 h 3444920"/>
              <a:gd name="connsiteX4" fmla="*/ 861231 w 3996110"/>
              <a:gd name="connsiteY4" fmla="*/ 3444920 h 3444920"/>
              <a:gd name="connsiteX5" fmla="*/ 0 w 3996110"/>
              <a:gd name="connsiteY5" fmla="*/ 1722460 h 344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6110" h="3444920" extrusionOk="0">
                <a:moveTo>
                  <a:pt x="861231" y="0"/>
                </a:moveTo>
                <a:lnTo>
                  <a:pt x="3134880" y="0"/>
                </a:lnTo>
                <a:lnTo>
                  <a:pt x="3996110" y="1722460"/>
                </a:lnTo>
                <a:lnTo>
                  <a:pt x="3134880" y="3444920"/>
                </a:lnTo>
                <a:lnTo>
                  <a:pt x="861231" y="3444920"/>
                </a:lnTo>
                <a:lnTo>
                  <a:pt x="0" y="1722460"/>
                </a:lnTo>
                <a:close/>
              </a:path>
            </a:pathLst>
          </a:custGeom>
          <a:noFill/>
        </p:spPr>
      </p:pic>
      <p:sp>
        <p:nvSpPr>
          <p:cNvPr id="64" name="Шестиугольник 63"/>
          <p:cNvSpPr/>
          <p:nvPr/>
        </p:nvSpPr>
        <p:spPr bwMode="auto">
          <a:xfrm>
            <a:off x="7227969" y="3604803"/>
            <a:ext cx="1372840" cy="1183482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Шестиугольник 68"/>
          <p:cNvSpPr/>
          <p:nvPr/>
        </p:nvSpPr>
        <p:spPr bwMode="auto">
          <a:xfrm>
            <a:off x="9511225" y="1945706"/>
            <a:ext cx="1131372" cy="975321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A4B8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9" name="Рисунок 78"/>
          <p:cNvPicPr>
            <a:picLocks noChangeAspect="1" noChangeArrowheads="1"/>
          </p:cNvPicPr>
          <p:nvPr/>
        </p:nvPicPr>
        <p:blipFill>
          <a:blip r:embed="rId5"/>
          <a:srcRect l="11772" t="1350" r="24753" b="16531"/>
          <a:stretch/>
        </p:blipFill>
        <p:spPr bwMode="auto">
          <a:xfrm>
            <a:off x="6848591" y="1169968"/>
            <a:ext cx="2257201" cy="1945863"/>
          </a:xfrm>
          <a:custGeom>
            <a:avLst/>
            <a:gdLst>
              <a:gd name="connsiteX0" fmla="*/ 486466 w 2257201"/>
              <a:gd name="connsiteY0" fmla="*/ 0 h 1945863"/>
              <a:gd name="connsiteX1" fmla="*/ 1770735 w 2257201"/>
              <a:gd name="connsiteY1" fmla="*/ 0 h 1945863"/>
              <a:gd name="connsiteX2" fmla="*/ 2257201 w 2257201"/>
              <a:gd name="connsiteY2" fmla="*/ 972932 h 1945863"/>
              <a:gd name="connsiteX3" fmla="*/ 1770735 w 2257201"/>
              <a:gd name="connsiteY3" fmla="*/ 1945863 h 1945863"/>
              <a:gd name="connsiteX4" fmla="*/ 486466 w 2257201"/>
              <a:gd name="connsiteY4" fmla="*/ 1945863 h 1945863"/>
              <a:gd name="connsiteX5" fmla="*/ 0 w 2257201"/>
              <a:gd name="connsiteY5" fmla="*/ 972932 h 19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01" h="1945863" extrusionOk="0">
                <a:moveTo>
                  <a:pt x="486466" y="0"/>
                </a:moveTo>
                <a:lnTo>
                  <a:pt x="1770735" y="0"/>
                </a:lnTo>
                <a:lnTo>
                  <a:pt x="2257201" y="972932"/>
                </a:lnTo>
                <a:lnTo>
                  <a:pt x="1770735" y="1945863"/>
                </a:lnTo>
                <a:lnTo>
                  <a:pt x="486466" y="1945863"/>
                </a:lnTo>
                <a:lnTo>
                  <a:pt x="0" y="972932"/>
                </a:lnTo>
                <a:close/>
              </a:path>
            </a:pathLst>
          </a:custGeom>
          <a:noFill/>
        </p:spPr>
      </p:pic>
      <p:graphicFrame>
        <p:nvGraphicFramePr>
          <p:cNvPr id="404430183" name="Диаграмма 4044301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989116"/>
              </p:ext>
            </p:extLst>
          </p:nvPr>
        </p:nvGraphicFramePr>
        <p:xfrm>
          <a:off x="293988" y="1821812"/>
          <a:ext cx="6554601" cy="4874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Прямоугольник: скругленные углы 31"/>
          <p:cNvSpPr/>
          <p:nvPr/>
        </p:nvSpPr>
        <p:spPr bwMode="auto">
          <a:xfrm>
            <a:off x="1258700" y="1178041"/>
            <a:ext cx="5087490" cy="561672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 bwMode="auto">
          <a:xfrm>
            <a:off x="1392426" y="1254382"/>
            <a:ext cx="4824354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i="0" u="none" strike="noStrike">
                <a:solidFill>
                  <a:schemeClr val="bg1"/>
                </a:solidFill>
                <a:latin typeface="Arial"/>
                <a:ea typeface="Verdana"/>
                <a:cs typeface="Arial"/>
              </a:rPr>
              <a:t>  План – </a:t>
            </a:r>
            <a:r>
              <a:rPr lang="ru-RU" sz="2000" b="1">
                <a:solidFill>
                  <a:schemeClr val="bg1"/>
                </a:solidFill>
                <a:latin typeface="Arial"/>
                <a:ea typeface="Verdana"/>
                <a:cs typeface="Arial"/>
              </a:rPr>
              <a:t>9 379</a:t>
            </a:r>
            <a:r>
              <a:rPr lang="ru-RU" sz="2000" b="1" i="0" u="none" strike="noStrike">
                <a:solidFill>
                  <a:schemeClr val="bg1"/>
                </a:solidFill>
                <a:latin typeface="Arial"/>
                <a:ea typeface="Verdana"/>
                <a:cs typeface="Arial"/>
              </a:rPr>
              <a:t>   Факт – </a:t>
            </a:r>
            <a:r>
              <a:rPr lang="ru-RU" sz="2000" b="1">
                <a:solidFill>
                  <a:schemeClr val="bg1"/>
                </a:solidFill>
                <a:latin typeface="Arial"/>
                <a:ea typeface="Verdana"/>
                <a:cs typeface="Arial"/>
              </a:rPr>
              <a:t>9 379</a:t>
            </a:r>
            <a:endParaRPr lang="ru-RU" sz="2000">
              <a:solidFill>
                <a:schemeClr val="bg1"/>
              </a:solidFill>
              <a:latin typeface="Arial"/>
              <a:ea typeface="Verdana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 bwMode="auto">
          <a:xfrm>
            <a:off x="8552" y="0"/>
            <a:ext cx="12192000" cy="6858000"/>
          </a:xfrm>
          <a:prstGeom prst="rect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Шестиугольник 48"/>
          <p:cNvSpPr/>
          <p:nvPr/>
        </p:nvSpPr>
        <p:spPr bwMode="auto">
          <a:xfrm>
            <a:off x="398510" y="3034419"/>
            <a:ext cx="2170208" cy="187086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E903C">
              <a:alpha val="29804"/>
            </a:srgbClr>
          </a:solidFill>
          <a:ln w="952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Шестиугольник 46"/>
          <p:cNvSpPr/>
          <p:nvPr/>
        </p:nvSpPr>
        <p:spPr bwMode="auto">
          <a:xfrm>
            <a:off x="6027769" y="661496"/>
            <a:ext cx="6742231" cy="581226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E903C">
              <a:alpha val="30000"/>
            </a:srgbClr>
          </a:solidFill>
          <a:ln w="952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8" name="Рисунок 47"/>
          <p:cNvPicPr>
            <a:picLocks noChangeAspect="1" noChangeArrowheads="1"/>
          </p:cNvPicPr>
          <p:nvPr/>
        </p:nvPicPr>
        <p:blipFill>
          <a:blip r:embed="rId2"/>
          <a:srcRect l="16309" t="886" r="7078"/>
          <a:stretch/>
        </p:blipFill>
        <p:spPr bwMode="auto">
          <a:xfrm>
            <a:off x="5983985" y="1682792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 extrusionOk="0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</p:spPr>
      </p:pic>
      <p:sp>
        <p:nvSpPr>
          <p:cNvPr id="53" name="Прямоугольник: скругленные углы 52"/>
          <p:cNvSpPr/>
          <p:nvPr/>
        </p:nvSpPr>
        <p:spPr bwMode="auto">
          <a:xfrm>
            <a:off x="5848350" y="1732889"/>
            <a:ext cx="1476874" cy="4616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TextBox 53"/>
          <p:cNvSpPr txBox="1"/>
          <p:nvPr/>
        </p:nvSpPr>
        <p:spPr bwMode="auto">
          <a:xfrm>
            <a:off x="5883803" y="1715191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Общегородские</a:t>
            </a:r>
            <a:endParaRPr lang="en-US" sz="1200" b="0" i="0" u="none" strike="noStrike">
              <a:solidFill>
                <a:srgbClr val="1B2E51"/>
              </a:solidFill>
              <a:latin typeface="Verdana"/>
              <a:ea typeface="Verdana"/>
              <a:cs typeface="Arial"/>
            </a:endParaRPr>
          </a:p>
          <a:p>
            <a:pPr>
              <a:defRPr/>
            </a:pPr>
            <a:r>
              <a:rPr lang="ru-RU" sz="12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проекты</a:t>
            </a:r>
            <a:endParaRPr lang="ru-RU" sz="12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60" name="Рисунок 59"/>
          <p:cNvPicPr>
            <a:picLocks noChangeAspect="1" noChangeArrowheads="1"/>
          </p:cNvPicPr>
          <p:nvPr/>
        </p:nvPicPr>
        <p:blipFill>
          <a:blip r:embed="rId3"/>
          <a:srcRect l="22090" t="1084" r="1450"/>
          <a:stretch/>
        </p:blipFill>
        <p:spPr bwMode="auto">
          <a:xfrm>
            <a:off x="5998894" y="4154618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 extrusionOk="0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</p:spPr>
      </p:pic>
      <p:sp>
        <p:nvSpPr>
          <p:cNvPr id="61" name="Прямоугольник: скругленные углы 60"/>
          <p:cNvSpPr/>
          <p:nvPr/>
        </p:nvSpPr>
        <p:spPr bwMode="auto">
          <a:xfrm>
            <a:off x="5224388" y="5870573"/>
            <a:ext cx="2190211" cy="4616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TextBox 61"/>
          <p:cNvSpPr txBox="1"/>
          <p:nvPr/>
        </p:nvSpPr>
        <p:spPr bwMode="auto">
          <a:xfrm>
            <a:off x="5259842" y="5852875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Льготное лекарственное</a:t>
            </a:r>
            <a:endParaRPr lang="en-US" sz="1200" b="0" i="0" u="none" strike="noStrike">
              <a:solidFill>
                <a:srgbClr val="1B2E51"/>
              </a:solidFill>
              <a:latin typeface="Verdana"/>
              <a:ea typeface="Verdana"/>
              <a:cs typeface="Arial"/>
            </a:endParaRPr>
          </a:p>
          <a:p>
            <a:pPr>
              <a:defRPr/>
            </a:pPr>
            <a:r>
              <a:rPr lang="ru-RU" sz="12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обеспечение</a:t>
            </a:r>
            <a:endParaRPr lang="ru-RU" sz="12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7208194">
            <a:off x="5717791" y="1780717"/>
            <a:ext cx="190214" cy="1985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 noChangeArrowheads="1"/>
          </p:cNvPicPr>
          <p:nvPr/>
        </p:nvPicPr>
        <p:blipFill>
          <a:blip r:embed="rId5"/>
          <a:srcRect t="1536" r="25260" b="1831"/>
          <a:stretch/>
        </p:blipFill>
        <p:spPr bwMode="auto">
          <a:xfrm>
            <a:off x="8264994" y="2898059"/>
            <a:ext cx="2798892" cy="2411355"/>
          </a:xfrm>
          <a:custGeom>
            <a:avLst/>
            <a:gdLst>
              <a:gd name="connsiteX0" fmla="*/ 603209 w 2798892"/>
              <a:gd name="connsiteY0" fmla="*/ 0 h 2411355"/>
              <a:gd name="connsiteX1" fmla="*/ 2195682 w 2798892"/>
              <a:gd name="connsiteY1" fmla="*/ 0 h 2411355"/>
              <a:gd name="connsiteX2" fmla="*/ 2798892 w 2798892"/>
              <a:gd name="connsiteY2" fmla="*/ 1206418 h 2411355"/>
              <a:gd name="connsiteX3" fmla="*/ 2196423 w 2798892"/>
              <a:gd name="connsiteY3" fmla="*/ 2411355 h 2411355"/>
              <a:gd name="connsiteX4" fmla="*/ 602469 w 2798892"/>
              <a:gd name="connsiteY4" fmla="*/ 2411355 h 2411355"/>
              <a:gd name="connsiteX5" fmla="*/ 0 w 2798892"/>
              <a:gd name="connsiteY5" fmla="*/ 1206418 h 24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1355" extrusionOk="0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6423" y="2411355"/>
                </a:lnTo>
                <a:lnTo>
                  <a:pt x="602469" y="2411355"/>
                </a:lnTo>
                <a:lnTo>
                  <a:pt x="0" y="1206418"/>
                </a:lnTo>
                <a:close/>
              </a:path>
            </a:pathLst>
          </a:cu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7208194">
            <a:off x="5095460" y="5914629"/>
            <a:ext cx="190214" cy="198576"/>
          </a:xfrm>
          <a:prstGeom prst="rect">
            <a:avLst/>
          </a:prstGeom>
        </p:spPr>
      </p:pic>
      <p:sp>
        <p:nvSpPr>
          <p:cNvPr id="23" name="Прямоугольник: скругленные углы 22"/>
          <p:cNvSpPr/>
          <p:nvPr/>
        </p:nvSpPr>
        <p:spPr bwMode="auto">
          <a:xfrm>
            <a:off x="9577182" y="4849941"/>
            <a:ext cx="1357492" cy="34336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extBox 23"/>
          <p:cNvSpPr txBox="1"/>
          <p:nvPr/>
        </p:nvSpPr>
        <p:spPr bwMode="auto">
          <a:xfrm>
            <a:off x="9612635" y="4873538"/>
            <a:ext cx="1152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Вакцинация</a:t>
            </a:r>
            <a:endParaRPr lang="ru-RU" sz="12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7208194">
            <a:off x="9455835" y="4954984"/>
            <a:ext cx="190214" cy="19857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 noChangeArrowheads="1"/>
          </p:cNvPicPr>
          <p:nvPr/>
        </p:nvPicPr>
        <p:blipFill>
          <a:blip r:embed="rId6"/>
          <a:srcRect l="2386" t="2303" r="23876" b="2302"/>
          <a:stretch/>
        </p:blipFill>
        <p:spPr bwMode="auto">
          <a:xfrm>
            <a:off x="1465750" y="4154618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 extrusionOk="0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</p:spPr>
      </p:pic>
      <p:sp>
        <p:nvSpPr>
          <p:cNvPr id="34" name="Прямоугольник: скругленные углы 33"/>
          <p:cNvSpPr/>
          <p:nvPr/>
        </p:nvSpPr>
        <p:spPr bwMode="auto">
          <a:xfrm>
            <a:off x="1369446" y="6140877"/>
            <a:ext cx="1406341" cy="34336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TextBox 34"/>
          <p:cNvSpPr txBox="1"/>
          <p:nvPr/>
        </p:nvSpPr>
        <p:spPr bwMode="auto">
          <a:xfrm>
            <a:off x="1404900" y="6164474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Цифровизация</a:t>
            </a:r>
            <a:endParaRPr lang="ru-RU" sz="12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7208194">
            <a:off x="1248100" y="6245920"/>
            <a:ext cx="190214" cy="19857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 noChangeArrowheads="1"/>
          </p:cNvPicPr>
          <p:nvPr/>
        </p:nvPicPr>
        <p:blipFill>
          <a:blip r:embed="rId7"/>
          <a:srcRect l="3697" t="1423" r="22436" b="3015"/>
          <a:stretch/>
        </p:blipFill>
        <p:spPr bwMode="auto">
          <a:xfrm>
            <a:off x="3732794" y="2914275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 extrusionOk="0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</p:spPr>
      </p:pic>
      <p:sp>
        <p:nvSpPr>
          <p:cNvPr id="44" name="Прямоугольник: скругленные углы 43"/>
          <p:cNvSpPr/>
          <p:nvPr/>
        </p:nvSpPr>
        <p:spPr bwMode="auto">
          <a:xfrm>
            <a:off x="3478546" y="3008078"/>
            <a:ext cx="1745842" cy="34336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FDDD5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TextBox 44"/>
          <p:cNvSpPr txBox="1"/>
          <p:nvPr/>
        </p:nvSpPr>
        <p:spPr bwMode="auto">
          <a:xfrm>
            <a:off x="3513999" y="3031675"/>
            <a:ext cx="17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Кадровое развитие</a:t>
            </a:r>
            <a:endParaRPr lang="ru-RU" sz="12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7208194">
            <a:off x="3357199" y="3113121"/>
            <a:ext cx="190214" cy="198576"/>
          </a:xfrm>
          <a:prstGeom prst="rect">
            <a:avLst/>
          </a:prstGeom>
        </p:spPr>
      </p:pic>
      <p:sp>
        <p:nvSpPr>
          <p:cNvPr id="4" name="Шестиугольник 3"/>
          <p:cNvSpPr/>
          <p:nvPr/>
        </p:nvSpPr>
        <p:spPr bwMode="auto">
          <a:xfrm>
            <a:off x="3513999" y="2032303"/>
            <a:ext cx="5152095" cy="4441462"/>
          </a:xfrm>
          <a:prstGeom prst="hexagon">
            <a:avLst>
              <a:gd name="adj" fmla="val 25000"/>
              <a:gd name="vf" fmla="val 115470"/>
            </a:avLst>
          </a:prstGeom>
          <a:noFill/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Шестиугольник 50"/>
          <p:cNvSpPr/>
          <p:nvPr/>
        </p:nvSpPr>
        <p:spPr bwMode="auto">
          <a:xfrm>
            <a:off x="1616461" y="2660665"/>
            <a:ext cx="1030883" cy="888692"/>
          </a:xfrm>
          <a:prstGeom prst="hexagon">
            <a:avLst>
              <a:gd name="adj" fmla="val 25000"/>
              <a:gd name="vf" fmla="val 115470"/>
            </a:avLst>
          </a:prstGeom>
          <a:noFill/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Шестиугольник 54"/>
          <p:cNvSpPr/>
          <p:nvPr/>
        </p:nvSpPr>
        <p:spPr bwMode="auto">
          <a:xfrm>
            <a:off x="10519568" y="1963721"/>
            <a:ext cx="1030883" cy="888692"/>
          </a:xfrm>
          <a:prstGeom prst="hexagon">
            <a:avLst>
              <a:gd name="adj" fmla="val 25000"/>
              <a:gd name="vf" fmla="val 115470"/>
            </a:avLst>
          </a:prstGeom>
          <a:noFill/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9670572" y="5943211"/>
            <a:ext cx="1364438" cy="40441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685408" y="541005"/>
            <a:ext cx="6217499" cy="8650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 bwMode="auto">
          <a:xfrm>
            <a:off x="1163343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>
                <a:solidFill>
                  <a:srgbClr val="1B2E51"/>
                </a:solidFill>
                <a:latin typeface="Arial"/>
                <a:cs typeface="Arial"/>
              </a:rPr>
              <a:t>Дети - инвалиды</a:t>
            </a:r>
            <a:endParaRPr lang="ru-RU" sz="300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2" name="Прямоугольник: скругленные углы 31"/>
          <p:cNvSpPr/>
          <p:nvPr/>
        </p:nvSpPr>
        <p:spPr bwMode="auto">
          <a:xfrm>
            <a:off x="976707" y="1124109"/>
            <a:ext cx="5087490" cy="561672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2"/>
          <p:cNvSpPr txBox="1"/>
          <p:nvPr/>
        </p:nvSpPr>
        <p:spPr bwMode="auto">
          <a:xfrm>
            <a:off x="1115815" y="1191858"/>
            <a:ext cx="4822914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1"/>
                </a:solidFill>
                <a:latin typeface="Arial"/>
                <a:ea typeface="Verdana"/>
                <a:cs typeface="Arial"/>
              </a:rPr>
              <a:t>178</a:t>
            </a:r>
            <a:r>
              <a:rPr lang="ru-RU" sz="2000" b="1" i="0" u="none" strike="noStrike">
                <a:solidFill>
                  <a:schemeClr val="bg1"/>
                </a:solidFill>
                <a:latin typeface="Arial"/>
                <a:ea typeface="Verdana"/>
                <a:cs typeface="Arial"/>
              </a:rPr>
              <a:t> человек</a:t>
            </a:r>
            <a:endParaRPr lang="ru-RU" sz="2000" b="1">
              <a:solidFill>
                <a:schemeClr val="bg1"/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77" name="Рисунок 76"/>
          <p:cNvPicPr>
            <a:picLocks noChangeAspect="1" noChangeArrowheads="1"/>
          </p:cNvPicPr>
          <p:nvPr/>
        </p:nvPicPr>
        <p:blipFill>
          <a:blip r:embed="rId4"/>
          <a:srcRect l="14581" t="5357" r="21159" b="11512"/>
          <a:stretch/>
        </p:blipFill>
        <p:spPr bwMode="auto">
          <a:xfrm>
            <a:off x="8059465" y="2680919"/>
            <a:ext cx="3996435" cy="3445200"/>
          </a:xfrm>
          <a:custGeom>
            <a:avLst/>
            <a:gdLst>
              <a:gd name="connsiteX0" fmla="*/ 861231 w 3996110"/>
              <a:gd name="connsiteY0" fmla="*/ 0 h 3444920"/>
              <a:gd name="connsiteX1" fmla="*/ 3134880 w 3996110"/>
              <a:gd name="connsiteY1" fmla="*/ 0 h 3444920"/>
              <a:gd name="connsiteX2" fmla="*/ 3996110 w 3996110"/>
              <a:gd name="connsiteY2" fmla="*/ 1722460 h 3444920"/>
              <a:gd name="connsiteX3" fmla="*/ 3134880 w 3996110"/>
              <a:gd name="connsiteY3" fmla="*/ 3444920 h 3444920"/>
              <a:gd name="connsiteX4" fmla="*/ 861231 w 3996110"/>
              <a:gd name="connsiteY4" fmla="*/ 3444920 h 3444920"/>
              <a:gd name="connsiteX5" fmla="*/ 0 w 3996110"/>
              <a:gd name="connsiteY5" fmla="*/ 1722460 h 344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6110" h="3444920" extrusionOk="0">
                <a:moveTo>
                  <a:pt x="861231" y="0"/>
                </a:moveTo>
                <a:lnTo>
                  <a:pt x="3134880" y="0"/>
                </a:lnTo>
                <a:lnTo>
                  <a:pt x="3996110" y="1722460"/>
                </a:lnTo>
                <a:lnTo>
                  <a:pt x="3134880" y="3444920"/>
                </a:lnTo>
                <a:lnTo>
                  <a:pt x="861231" y="3444920"/>
                </a:lnTo>
                <a:lnTo>
                  <a:pt x="0" y="1722460"/>
                </a:lnTo>
                <a:close/>
              </a:path>
            </a:pathLst>
          </a:custGeom>
          <a:noFill/>
        </p:spPr>
      </p:pic>
      <p:sp>
        <p:nvSpPr>
          <p:cNvPr id="64" name="Шестиугольник 63"/>
          <p:cNvSpPr/>
          <p:nvPr/>
        </p:nvSpPr>
        <p:spPr bwMode="auto">
          <a:xfrm>
            <a:off x="7227969" y="3604803"/>
            <a:ext cx="1372840" cy="1183482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Шестиугольник 68"/>
          <p:cNvSpPr/>
          <p:nvPr/>
        </p:nvSpPr>
        <p:spPr bwMode="auto">
          <a:xfrm>
            <a:off x="9511225" y="1945706"/>
            <a:ext cx="1131372" cy="975321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A4B8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9" name="Рисунок 78"/>
          <p:cNvPicPr>
            <a:picLocks noChangeAspect="1" noChangeArrowheads="1"/>
          </p:cNvPicPr>
          <p:nvPr/>
        </p:nvPicPr>
        <p:blipFill>
          <a:blip r:embed="rId5"/>
          <a:srcRect l="11772" t="1350" r="24753" b="16531"/>
          <a:stretch/>
        </p:blipFill>
        <p:spPr bwMode="auto">
          <a:xfrm>
            <a:off x="6848591" y="1169968"/>
            <a:ext cx="2257201" cy="1945863"/>
          </a:xfrm>
          <a:custGeom>
            <a:avLst/>
            <a:gdLst>
              <a:gd name="connsiteX0" fmla="*/ 486466 w 2257201"/>
              <a:gd name="connsiteY0" fmla="*/ 0 h 1945863"/>
              <a:gd name="connsiteX1" fmla="*/ 1770735 w 2257201"/>
              <a:gd name="connsiteY1" fmla="*/ 0 h 1945863"/>
              <a:gd name="connsiteX2" fmla="*/ 2257201 w 2257201"/>
              <a:gd name="connsiteY2" fmla="*/ 972932 h 1945863"/>
              <a:gd name="connsiteX3" fmla="*/ 1770735 w 2257201"/>
              <a:gd name="connsiteY3" fmla="*/ 1945863 h 1945863"/>
              <a:gd name="connsiteX4" fmla="*/ 486466 w 2257201"/>
              <a:gd name="connsiteY4" fmla="*/ 1945863 h 1945863"/>
              <a:gd name="connsiteX5" fmla="*/ 0 w 2257201"/>
              <a:gd name="connsiteY5" fmla="*/ 972932 h 19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01" h="1945863" extrusionOk="0">
                <a:moveTo>
                  <a:pt x="486466" y="0"/>
                </a:moveTo>
                <a:lnTo>
                  <a:pt x="1770735" y="0"/>
                </a:lnTo>
                <a:lnTo>
                  <a:pt x="2257201" y="972932"/>
                </a:lnTo>
                <a:lnTo>
                  <a:pt x="1770735" y="1945863"/>
                </a:lnTo>
                <a:lnTo>
                  <a:pt x="486466" y="1945863"/>
                </a:lnTo>
                <a:lnTo>
                  <a:pt x="0" y="972932"/>
                </a:lnTo>
                <a:close/>
              </a:path>
            </a:pathLst>
          </a:custGeom>
          <a:noFill/>
        </p:spPr>
      </p:pic>
      <p:graphicFrame>
        <p:nvGraphicFramePr>
          <p:cNvPr id="2013216615" name="Диаграмма 2013216614"/>
          <p:cNvGraphicFramePr>
            <a:graphicFrameLocks/>
          </p:cNvGraphicFramePr>
          <p:nvPr/>
        </p:nvGraphicFramePr>
        <p:xfrm>
          <a:off x="119335" y="1721779"/>
          <a:ext cx="6729253" cy="511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 bwMode="auto">
          <a:xfrm>
            <a:off x="1163343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>
                <a:solidFill>
                  <a:srgbClr val="1B2E51"/>
                </a:solidFill>
                <a:latin typeface="Arial"/>
                <a:cs typeface="Arial"/>
              </a:rPr>
              <a:t>Дети - сироты</a:t>
            </a:r>
            <a:endParaRPr lang="ru-RU" sz="300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2" name="Прямоугольник: скругленные углы 31"/>
          <p:cNvSpPr/>
          <p:nvPr/>
        </p:nvSpPr>
        <p:spPr bwMode="auto">
          <a:xfrm>
            <a:off x="976707" y="1124109"/>
            <a:ext cx="5087490" cy="561672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2"/>
          <p:cNvSpPr txBox="1"/>
          <p:nvPr/>
        </p:nvSpPr>
        <p:spPr bwMode="auto">
          <a:xfrm>
            <a:off x="1115816" y="1191859"/>
            <a:ext cx="4820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1"/>
                </a:solidFill>
                <a:latin typeface="Arial"/>
                <a:ea typeface="Verdana"/>
                <a:cs typeface="Arial"/>
              </a:rPr>
              <a:t>28</a:t>
            </a:r>
            <a:r>
              <a:rPr lang="ru-RU" sz="2000" b="1" i="0" u="none" strike="noStrike">
                <a:solidFill>
                  <a:schemeClr val="bg1"/>
                </a:solidFill>
                <a:latin typeface="Arial"/>
                <a:ea typeface="Verdana"/>
                <a:cs typeface="Arial"/>
              </a:rPr>
              <a:t>  человек</a:t>
            </a:r>
            <a:endParaRPr lang="ru-RU" sz="2000">
              <a:solidFill>
                <a:schemeClr val="bg1"/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77" name="Рисунок 76"/>
          <p:cNvPicPr>
            <a:picLocks noChangeAspect="1" noChangeArrowheads="1"/>
          </p:cNvPicPr>
          <p:nvPr/>
        </p:nvPicPr>
        <p:blipFill>
          <a:blip r:embed="rId4"/>
          <a:srcRect l="14581" t="5357" r="21159" b="11512"/>
          <a:stretch/>
        </p:blipFill>
        <p:spPr bwMode="auto">
          <a:xfrm>
            <a:off x="8059465" y="2680919"/>
            <a:ext cx="3996435" cy="3445200"/>
          </a:xfrm>
          <a:custGeom>
            <a:avLst/>
            <a:gdLst>
              <a:gd name="connsiteX0" fmla="*/ 861231 w 3996110"/>
              <a:gd name="connsiteY0" fmla="*/ 0 h 3444920"/>
              <a:gd name="connsiteX1" fmla="*/ 3134880 w 3996110"/>
              <a:gd name="connsiteY1" fmla="*/ 0 h 3444920"/>
              <a:gd name="connsiteX2" fmla="*/ 3996110 w 3996110"/>
              <a:gd name="connsiteY2" fmla="*/ 1722460 h 3444920"/>
              <a:gd name="connsiteX3" fmla="*/ 3134880 w 3996110"/>
              <a:gd name="connsiteY3" fmla="*/ 3444920 h 3444920"/>
              <a:gd name="connsiteX4" fmla="*/ 861231 w 3996110"/>
              <a:gd name="connsiteY4" fmla="*/ 3444920 h 3444920"/>
              <a:gd name="connsiteX5" fmla="*/ 0 w 3996110"/>
              <a:gd name="connsiteY5" fmla="*/ 1722460 h 344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6110" h="3444920" extrusionOk="0">
                <a:moveTo>
                  <a:pt x="861231" y="0"/>
                </a:moveTo>
                <a:lnTo>
                  <a:pt x="3134880" y="0"/>
                </a:lnTo>
                <a:lnTo>
                  <a:pt x="3996110" y="1722460"/>
                </a:lnTo>
                <a:lnTo>
                  <a:pt x="3134880" y="3444920"/>
                </a:lnTo>
                <a:lnTo>
                  <a:pt x="861231" y="3444920"/>
                </a:lnTo>
                <a:lnTo>
                  <a:pt x="0" y="1722460"/>
                </a:lnTo>
                <a:close/>
              </a:path>
            </a:pathLst>
          </a:custGeom>
          <a:noFill/>
        </p:spPr>
      </p:pic>
      <p:sp>
        <p:nvSpPr>
          <p:cNvPr id="64" name="Шестиугольник 63"/>
          <p:cNvSpPr/>
          <p:nvPr/>
        </p:nvSpPr>
        <p:spPr bwMode="auto">
          <a:xfrm>
            <a:off x="7227969" y="3604803"/>
            <a:ext cx="1372840" cy="1183482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Шестиугольник 68"/>
          <p:cNvSpPr/>
          <p:nvPr/>
        </p:nvSpPr>
        <p:spPr bwMode="auto">
          <a:xfrm>
            <a:off x="9511225" y="1945706"/>
            <a:ext cx="1131372" cy="975321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A4B8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9" name="Рисунок 78"/>
          <p:cNvPicPr>
            <a:picLocks noChangeAspect="1" noChangeArrowheads="1"/>
          </p:cNvPicPr>
          <p:nvPr/>
        </p:nvPicPr>
        <p:blipFill>
          <a:blip r:embed="rId5"/>
          <a:srcRect l="11772" t="1350" r="24753" b="16531"/>
          <a:stretch/>
        </p:blipFill>
        <p:spPr bwMode="auto">
          <a:xfrm>
            <a:off x="6848591" y="1169968"/>
            <a:ext cx="2257201" cy="1945863"/>
          </a:xfrm>
          <a:custGeom>
            <a:avLst/>
            <a:gdLst>
              <a:gd name="connsiteX0" fmla="*/ 486466 w 2257201"/>
              <a:gd name="connsiteY0" fmla="*/ 0 h 1945863"/>
              <a:gd name="connsiteX1" fmla="*/ 1770735 w 2257201"/>
              <a:gd name="connsiteY1" fmla="*/ 0 h 1945863"/>
              <a:gd name="connsiteX2" fmla="*/ 2257201 w 2257201"/>
              <a:gd name="connsiteY2" fmla="*/ 972932 h 1945863"/>
              <a:gd name="connsiteX3" fmla="*/ 1770735 w 2257201"/>
              <a:gd name="connsiteY3" fmla="*/ 1945863 h 1945863"/>
              <a:gd name="connsiteX4" fmla="*/ 486466 w 2257201"/>
              <a:gd name="connsiteY4" fmla="*/ 1945863 h 1945863"/>
              <a:gd name="connsiteX5" fmla="*/ 0 w 2257201"/>
              <a:gd name="connsiteY5" fmla="*/ 972932 h 19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01" h="1945863" extrusionOk="0">
                <a:moveTo>
                  <a:pt x="486466" y="0"/>
                </a:moveTo>
                <a:lnTo>
                  <a:pt x="1770735" y="0"/>
                </a:lnTo>
                <a:lnTo>
                  <a:pt x="2257201" y="972932"/>
                </a:lnTo>
                <a:lnTo>
                  <a:pt x="1770735" y="1945863"/>
                </a:lnTo>
                <a:lnTo>
                  <a:pt x="486466" y="1945863"/>
                </a:lnTo>
                <a:lnTo>
                  <a:pt x="0" y="972932"/>
                </a:lnTo>
                <a:close/>
              </a:path>
            </a:pathLst>
          </a:custGeom>
          <a:noFill/>
        </p:spPr>
      </p:pic>
      <p:graphicFrame>
        <p:nvGraphicFramePr>
          <p:cNvPr id="272498076" name="Диаграмма 2724980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321369"/>
              </p:ext>
            </p:extLst>
          </p:nvPr>
        </p:nvGraphicFramePr>
        <p:xfrm>
          <a:off x="291539" y="1945705"/>
          <a:ext cx="5942270" cy="464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 bwMode="auto">
          <a:xfrm>
            <a:off x="1163343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>
                <a:solidFill>
                  <a:srgbClr val="1B2E51"/>
                </a:solidFill>
                <a:latin typeface="Arial"/>
                <a:cs typeface="Arial"/>
              </a:rPr>
              <a:t>Профилактические прививки</a:t>
            </a:r>
            <a:endParaRPr lang="ru-RU" sz="300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 bwMode="auto">
          <a:xfrm>
            <a:off x="1115816" y="1191859"/>
            <a:ext cx="4820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i="0" u="none" strike="noStrike">
                <a:solidFill>
                  <a:schemeClr val="bg1"/>
                </a:solidFill>
                <a:latin typeface="Arial"/>
                <a:ea typeface="Verdana"/>
                <a:cs typeface="Arial"/>
              </a:rPr>
              <a:t>65  человек</a:t>
            </a:r>
            <a:endParaRPr lang="ru-RU" sz="2000">
              <a:solidFill>
                <a:schemeClr val="bg1"/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77" name="Рисунок 76"/>
          <p:cNvPicPr>
            <a:picLocks noChangeAspect="1" noChangeArrowheads="1"/>
          </p:cNvPicPr>
          <p:nvPr/>
        </p:nvPicPr>
        <p:blipFill>
          <a:blip r:embed="rId4"/>
          <a:srcRect l="14581" t="5357" r="21159" b="11512"/>
          <a:stretch/>
        </p:blipFill>
        <p:spPr bwMode="auto">
          <a:xfrm>
            <a:off x="8059465" y="2680919"/>
            <a:ext cx="3996435" cy="3445200"/>
          </a:xfrm>
          <a:custGeom>
            <a:avLst/>
            <a:gdLst>
              <a:gd name="connsiteX0" fmla="*/ 861231 w 3996110"/>
              <a:gd name="connsiteY0" fmla="*/ 0 h 3444920"/>
              <a:gd name="connsiteX1" fmla="*/ 3134880 w 3996110"/>
              <a:gd name="connsiteY1" fmla="*/ 0 h 3444920"/>
              <a:gd name="connsiteX2" fmla="*/ 3996110 w 3996110"/>
              <a:gd name="connsiteY2" fmla="*/ 1722460 h 3444920"/>
              <a:gd name="connsiteX3" fmla="*/ 3134880 w 3996110"/>
              <a:gd name="connsiteY3" fmla="*/ 3444920 h 3444920"/>
              <a:gd name="connsiteX4" fmla="*/ 861231 w 3996110"/>
              <a:gd name="connsiteY4" fmla="*/ 3444920 h 3444920"/>
              <a:gd name="connsiteX5" fmla="*/ 0 w 3996110"/>
              <a:gd name="connsiteY5" fmla="*/ 1722460 h 344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6110" h="3444920" extrusionOk="0">
                <a:moveTo>
                  <a:pt x="861231" y="0"/>
                </a:moveTo>
                <a:lnTo>
                  <a:pt x="3134880" y="0"/>
                </a:lnTo>
                <a:lnTo>
                  <a:pt x="3996110" y="1722460"/>
                </a:lnTo>
                <a:lnTo>
                  <a:pt x="3134880" y="3444920"/>
                </a:lnTo>
                <a:lnTo>
                  <a:pt x="861231" y="3444920"/>
                </a:lnTo>
                <a:lnTo>
                  <a:pt x="0" y="1722460"/>
                </a:lnTo>
                <a:close/>
              </a:path>
            </a:pathLst>
          </a:custGeom>
          <a:noFill/>
        </p:spPr>
      </p:pic>
      <p:sp>
        <p:nvSpPr>
          <p:cNvPr id="64" name="Шестиугольник 63"/>
          <p:cNvSpPr/>
          <p:nvPr/>
        </p:nvSpPr>
        <p:spPr bwMode="auto">
          <a:xfrm>
            <a:off x="7227969" y="3604803"/>
            <a:ext cx="1372840" cy="1183482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Шестиугольник 68"/>
          <p:cNvSpPr/>
          <p:nvPr/>
        </p:nvSpPr>
        <p:spPr bwMode="auto">
          <a:xfrm>
            <a:off x="9511225" y="1945706"/>
            <a:ext cx="1131372" cy="975321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A4B8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9" name="Рисунок 78"/>
          <p:cNvPicPr>
            <a:picLocks noChangeAspect="1" noChangeArrowheads="1"/>
          </p:cNvPicPr>
          <p:nvPr/>
        </p:nvPicPr>
        <p:blipFill>
          <a:blip r:embed="rId5"/>
          <a:srcRect l="11772" t="1350" r="24753" b="16531"/>
          <a:stretch/>
        </p:blipFill>
        <p:spPr bwMode="auto">
          <a:xfrm>
            <a:off x="6848591" y="1169968"/>
            <a:ext cx="2257201" cy="1945863"/>
          </a:xfrm>
          <a:custGeom>
            <a:avLst/>
            <a:gdLst>
              <a:gd name="connsiteX0" fmla="*/ 486466 w 2257201"/>
              <a:gd name="connsiteY0" fmla="*/ 0 h 1945863"/>
              <a:gd name="connsiteX1" fmla="*/ 1770735 w 2257201"/>
              <a:gd name="connsiteY1" fmla="*/ 0 h 1945863"/>
              <a:gd name="connsiteX2" fmla="*/ 2257201 w 2257201"/>
              <a:gd name="connsiteY2" fmla="*/ 972932 h 1945863"/>
              <a:gd name="connsiteX3" fmla="*/ 1770735 w 2257201"/>
              <a:gd name="connsiteY3" fmla="*/ 1945863 h 1945863"/>
              <a:gd name="connsiteX4" fmla="*/ 486466 w 2257201"/>
              <a:gd name="connsiteY4" fmla="*/ 1945863 h 1945863"/>
              <a:gd name="connsiteX5" fmla="*/ 0 w 2257201"/>
              <a:gd name="connsiteY5" fmla="*/ 972932 h 19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01" h="1945863" extrusionOk="0">
                <a:moveTo>
                  <a:pt x="486466" y="0"/>
                </a:moveTo>
                <a:lnTo>
                  <a:pt x="1770735" y="0"/>
                </a:lnTo>
                <a:lnTo>
                  <a:pt x="2257201" y="972932"/>
                </a:lnTo>
                <a:lnTo>
                  <a:pt x="1770735" y="1945863"/>
                </a:lnTo>
                <a:lnTo>
                  <a:pt x="486466" y="1945863"/>
                </a:lnTo>
                <a:lnTo>
                  <a:pt x="0" y="972932"/>
                </a:lnTo>
                <a:close/>
              </a:path>
            </a:pathLst>
          </a:custGeom>
          <a:noFill/>
        </p:spPr>
      </p:pic>
      <p:sp>
        <p:nvSpPr>
          <p:cNvPr id="15" name="TextBox 14"/>
          <p:cNvSpPr txBox="1"/>
          <p:nvPr/>
        </p:nvSpPr>
        <p:spPr bwMode="auto">
          <a:xfrm>
            <a:off x="3525833" y="2004203"/>
            <a:ext cx="1518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i="0" u="none" strike="noStrike" dirty="0">
                <a:solidFill>
                  <a:srgbClr val="7E903C"/>
                </a:solidFill>
                <a:latin typeface="Arial"/>
                <a:cs typeface="Arial"/>
              </a:rPr>
              <a:t>95,5</a:t>
            </a:r>
            <a:r>
              <a:rPr lang="en-US" sz="3600" b="1" i="0" u="none" strike="noStrike" dirty="0">
                <a:solidFill>
                  <a:srgbClr val="7E903C"/>
                </a:solidFill>
                <a:latin typeface="Arial"/>
                <a:cs typeface="Arial"/>
              </a:rPr>
              <a:t>%</a:t>
            </a:r>
            <a:endParaRPr lang="ru-RU" sz="3600" dirty="0">
              <a:solidFill>
                <a:srgbClr val="7E903C"/>
              </a:solidFill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64835" y="1301837"/>
            <a:ext cx="1988722" cy="19887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746247" y="3513972"/>
            <a:ext cx="3585305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ea typeface="Roboto"/>
                <a:cs typeface="Arial"/>
              </a:rPr>
              <a:t>Туберкулез </a:t>
            </a:r>
            <a:endParaRPr/>
          </a:p>
          <a:p>
            <a:pPr marL="285750" indent="-285750">
              <a:lnSpc>
                <a:spcPct val="150000"/>
              </a:lnSpc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ea typeface="Roboto"/>
                <a:cs typeface="Arial"/>
              </a:rPr>
              <a:t>Вирусный гепатит А и В</a:t>
            </a:r>
            <a:endParaRPr/>
          </a:p>
          <a:p>
            <a:pPr marL="285750" indent="-285750">
              <a:lnSpc>
                <a:spcPct val="150000"/>
              </a:lnSpc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ea typeface="Roboto"/>
                <a:cs typeface="Arial"/>
              </a:rPr>
              <a:t>Коклюш </a:t>
            </a:r>
            <a:endParaRPr lang="en-US" sz="1600">
              <a:solidFill>
                <a:srgbClr val="1B2E51"/>
              </a:solidFill>
              <a:latin typeface="Arial"/>
              <a:ea typeface="Roboto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ea typeface="Roboto"/>
                <a:cs typeface="Arial"/>
              </a:rPr>
              <a:t>Дифтерия ,</a:t>
            </a:r>
            <a:endParaRPr lang="en-US" sz="1600">
              <a:solidFill>
                <a:srgbClr val="1B2E51"/>
              </a:solidFill>
              <a:latin typeface="Arial"/>
              <a:ea typeface="Roboto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ea typeface="Roboto"/>
                <a:cs typeface="Arial"/>
              </a:rPr>
              <a:t>Столбняк </a:t>
            </a:r>
            <a:endParaRPr lang="en-US" sz="1600">
              <a:solidFill>
                <a:srgbClr val="1B2E51"/>
              </a:solidFill>
              <a:latin typeface="Arial"/>
              <a:ea typeface="Roboto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ea typeface="Roboto"/>
                <a:cs typeface="Arial"/>
              </a:rPr>
              <a:t>Полиомиелит</a:t>
            </a:r>
            <a:endParaRPr/>
          </a:p>
          <a:p>
            <a:pPr marL="285750" indent="-285750">
              <a:lnSpc>
                <a:spcPct val="150000"/>
              </a:lnSpc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ea typeface="Roboto"/>
                <a:cs typeface="Arial"/>
              </a:rPr>
              <a:t>Ветряная оспа </a:t>
            </a:r>
            <a:endParaRPr/>
          </a:p>
          <a:p>
            <a:pPr marL="285750" indent="-285750">
              <a:lnSpc>
                <a:spcPct val="150000"/>
              </a:lnSpc>
              <a:buClr>
                <a:srgbClr val="A4B856"/>
              </a:buClr>
              <a:buFont typeface="Wingdings"/>
              <a:buChar char="Ø"/>
              <a:defRPr/>
            </a:pPr>
            <a:endParaRPr lang="ru-RU" sz="1600">
              <a:solidFill>
                <a:srgbClr val="1B2E51"/>
              </a:solidFill>
              <a:latin typeface="Arial"/>
              <a:ea typeface="Roboto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253158" y="3537167"/>
            <a:ext cx="3063538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ea typeface="Roboto"/>
                <a:cs typeface="Arial"/>
              </a:rPr>
              <a:t>Корь</a:t>
            </a:r>
            <a:endParaRPr/>
          </a:p>
          <a:p>
            <a:pPr marL="285750" indent="-285750">
              <a:lnSpc>
                <a:spcPct val="150000"/>
              </a:lnSpc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ea typeface="Roboto"/>
                <a:cs typeface="Arial"/>
              </a:rPr>
              <a:t>Краснуха</a:t>
            </a:r>
            <a:endParaRPr/>
          </a:p>
          <a:p>
            <a:pPr marL="285750" indent="-285750">
              <a:lnSpc>
                <a:spcPct val="150000"/>
              </a:lnSpc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ea typeface="Roboto"/>
                <a:cs typeface="Arial"/>
              </a:rPr>
              <a:t>Эпидемический паротит</a:t>
            </a:r>
            <a:endParaRPr/>
          </a:p>
          <a:p>
            <a:pPr marL="285750" indent="-285750">
              <a:lnSpc>
                <a:spcPct val="150000"/>
              </a:lnSpc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ea typeface="Roboto"/>
                <a:cs typeface="Arial"/>
              </a:rPr>
              <a:t>Ротавирусная инфекция</a:t>
            </a:r>
            <a:endParaRPr lang="en-US" sz="1600">
              <a:solidFill>
                <a:srgbClr val="1B2E51"/>
              </a:solidFill>
              <a:latin typeface="Arial"/>
              <a:ea typeface="Roboto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ea typeface="Roboto"/>
                <a:cs typeface="Arial"/>
              </a:rPr>
              <a:t>Грипп</a:t>
            </a:r>
            <a:endParaRPr/>
          </a:p>
          <a:p>
            <a:pPr marL="285750" indent="-285750">
              <a:lnSpc>
                <a:spcPct val="150000"/>
              </a:lnSpc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ea typeface="Roboto"/>
                <a:cs typeface="Arial"/>
              </a:rPr>
              <a:t>Гемофильная инфекция</a:t>
            </a:r>
            <a:endParaRPr/>
          </a:p>
          <a:p>
            <a:pPr marL="285750" indent="-285750">
              <a:lnSpc>
                <a:spcPct val="150000"/>
              </a:lnSpc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ea typeface="Roboto"/>
                <a:cs typeface="Arial"/>
              </a:rPr>
              <a:t>Пневмококковая инфекция</a:t>
            </a:r>
            <a:endParaRPr/>
          </a:p>
          <a:p>
            <a:pPr>
              <a:lnSpc>
                <a:spcPct val="150000"/>
              </a:lnSpc>
              <a:buClr>
                <a:srgbClr val="A4B856"/>
              </a:buClr>
              <a:defRPr/>
            </a:pPr>
            <a:endParaRPr lang="ru-RU" sz="1600">
              <a:solidFill>
                <a:srgbClr val="1B2E51"/>
              </a:solidFill>
              <a:latin typeface="Arial"/>
              <a:ea typeface="Roboto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 bwMode="auto">
          <a:xfrm>
            <a:off x="1163343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>
                <a:solidFill>
                  <a:srgbClr val="1B2E51"/>
                </a:solidFill>
                <a:latin typeface="Arial"/>
                <a:cs typeface="Arial"/>
              </a:rPr>
              <a:t>Обращения граждан</a:t>
            </a:r>
            <a:endParaRPr lang="ru-RU" sz="300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2" name="Прямоугольник: скругленные углы 31"/>
          <p:cNvSpPr/>
          <p:nvPr/>
        </p:nvSpPr>
        <p:spPr bwMode="auto">
          <a:xfrm>
            <a:off x="976707" y="1124109"/>
            <a:ext cx="5087490" cy="561672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2"/>
          <p:cNvSpPr txBox="1"/>
          <p:nvPr/>
        </p:nvSpPr>
        <p:spPr bwMode="auto">
          <a:xfrm>
            <a:off x="1115815" y="1191858"/>
            <a:ext cx="4820754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i="0" u="none" strike="noStrike">
                <a:solidFill>
                  <a:schemeClr val="bg1"/>
                </a:solidFill>
                <a:latin typeface="Arial"/>
                <a:ea typeface="Verdana"/>
                <a:cs typeface="Arial"/>
              </a:rPr>
              <a:t>  Всего- </a:t>
            </a:r>
            <a:r>
              <a:rPr lang="ru-RU" sz="2000" b="1">
                <a:solidFill>
                  <a:schemeClr val="bg1"/>
                </a:solidFill>
                <a:latin typeface="Arial"/>
                <a:ea typeface="Verdana"/>
                <a:cs typeface="Arial"/>
              </a:rPr>
              <a:t>54</a:t>
            </a:r>
            <a:r>
              <a:rPr lang="ru-RU" sz="2000" b="1" i="0" u="none" strike="noStrike">
                <a:solidFill>
                  <a:schemeClr val="bg1"/>
                </a:solidFill>
                <a:latin typeface="Arial"/>
                <a:ea typeface="Verdana"/>
                <a:cs typeface="Arial"/>
              </a:rPr>
              <a:t>.   </a:t>
            </a:r>
            <a:r>
              <a:rPr lang="ru-RU" sz="2000" b="1">
                <a:solidFill>
                  <a:schemeClr val="bg1"/>
                </a:solidFill>
                <a:latin typeface="Arial"/>
                <a:ea typeface="Verdana"/>
                <a:cs typeface="Arial"/>
              </a:rPr>
              <a:t>О</a:t>
            </a:r>
            <a:r>
              <a:rPr lang="ru-RU" sz="2000" b="1" i="0" u="none" strike="noStrike">
                <a:solidFill>
                  <a:schemeClr val="bg1"/>
                </a:solidFill>
                <a:latin typeface="Arial"/>
                <a:ea typeface="Verdana"/>
                <a:cs typeface="Arial"/>
              </a:rPr>
              <a:t>боснованных- 4</a:t>
            </a:r>
            <a:endParaRPr lang="ru-RU" sz="2000">
              <a:solidFill>
                <a:schemeClr val="bg1"/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77" name="Рисунок 76"/>
          <p:cNvPicPr>
            <a:picLocks noChangeAspect="1" noChangeArrowheads="1"/>
          </p:cNvPicPr>
          <p:nvPr/>
        </p:nvPicPr>
        <p:blipFill>
          <a:blip r:embed="rId4"/>
          <a:srcRect l="14581" t="5357" r="21159" b="11512"/>
          <a:stretch/>
        </p:blipFill>
        <p:spPr bwMode="auto">
          <a:xfrm>
            <a:off x="8059465" y="2680919"/>
            <a:ext cx="3996435" cy="3445200"/>
          </a:xfrm>
          <a:custGeom>
            <a:avLst/>
            <a:gdLst>
              <a:gd name="connsiteX0" fmla="*/ 861231 w 3996110"/>
              <a:gd name="connsiteY0" fmla="*/ 0 h 3444920"/>
              <a:gd name="connsiteX1" fmla="*/ 3134880 w 3996110"/>
              <a:gd name="connsiteY1" fmla="*/ 0 h 3444920"/>
              <a:gd name="connsiteX2" fmla="*/ 3996110 w 3996110"/>
              <a:gd name="connsiteY2" fmla="*/ 1722460 h 3444920"/>
              <a:gd name="connsiteX3" fmla="*/ 3134880 w 3996110"/>
              <a:gd name="connsiteY3" fmla="*/ 3444920 h 3444920"/>
              <a:gd name="connsiteX4" fmla="*/ 861231 w 3996110"/>
              <a:gd name="connsiteY4" fmla="*/ 3444920 h 3444920"/>
              <a:gd name="connsiteX5" fmla="*/ 0 w 3996110"/>
              <a:gd name="connsiteY5" fmla="*/ 1722460 h 344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6110" h="3444920" extrusionOk="0">
                <a:moveTo>
                  <a:pt x="861231" y="0"/>
                </a:moveTo>
                <a:lnTo>
                  <a:pt x="3134880" y="0"/>
                </a:lnTo>
                <a:lnTo>
                  <a:pt x="3996110" y="1722460"/>
                </a:lnTo>
                <a:lnTo>
                  <a:pt x="3134880" y="3444920"/>
                </a:lnTo>
                <a:lnTo>
                  <a:pt x="861231" y="3444920"/>
                </a:lnTo>
                <a:lnTo>
                  <a:pt x="0" y="1722460"/>
                </a:lnTo>
                <a:close/>
              </a:path>
            </a:pathLst>
          </a:custGeom>
          <a:noFill/>
        </p:spPr>
      </p:pic>
      <p:sp>
        <p:nvSpPr>
          <p:cNvPr id="64" name="Шестиугольник 63"/>
          <p:cNvSpPr/>
          <p:nvPr/>
        </p:nvSpPr>
        <p:spPr bwMode="auto">
          <a:xfrm>
            <a:off x="7227969" y="3604803"/>
            <a:ext cx="1372840" cy="1183482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Шестиугольник 68"/>
          <p:cNvSpPr/>
          <p:nvPr/>
        </p:nvSpPr>
        <p:spPr bwMode="auto">
          <a:xfrm>
            <a:off x="9511225" y="1945706"/>
            <a:ext cx="1131372" cy="975321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A4B8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9" name="Рисунок 78"/>
          <p:cNvPicPr>
            <a:picLocks noChangeAspect="1" noChangeArrowheads="1"/>
          </p:cNvPicPr>
          <p:nvPr/>
        </p:nvPicPr>
        <p:blipFill>
          <a:blip r:embed="rId5"/>
          <a:srcRect l="11772" t="1350" r="24753" b="16531"/>
          <a:stretch/>
        </p:blipFill>
        <p:spPr bwMode="auto">
          <a:xfrm>
            <a:off x="6848591" y="1169968"/>
            <a:ext cx="2257201" cy="1945863"/>
          </a:xfrm>
          <a:custGeom>
            <a:avLst/>
            <a:gdLst>
              <a:gd name="connsiteX0" fmla="*/ 486466 w 2257201"/>
              <a:gd name="connsiteY0" fmla="*/ 0 h 1945863"/>
              <a:gd name="connsiteX1" fmla="*/ 1770735 w 2257201"/>
              <a:gd name="connsiteY1" fmla="*/ 0 h 1945863"/>
              <a:gd name="connsiteX2" fmla="*/ 2257201 w 2257201"/>
              <a:gd name="connsiteY2" fmla="*/ 972932 h 1945863"/>
              <a:gd name="connsiteX3" fmla="*/ 1770735 w 2257201"/>
              <a:gd name="connsiteY3" fmla="*/ 1945863 h 1945863"/>
              <a:gd name="connsiteX4" fmla="*/ 486466 w 2257201"/>
              <a:gd name="connsiteY4" fmla="*/ 1945863 h 1945863"/>
              <a:gd name="connsiteX5" fmla="*/ 0 w 2257201"/>
              <a:gd name="connsiteY5" fmla="*/ 972932 h 19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7201" h="1945863" extrusionOk="0">
                <a:moveTo>
                  <a:pt x="486466" y="0"/>
                </a:moveTo>
                <a:lnTo>
                  <a:pt x="1770735" y="0"/>
                </a:lnTo>
                <a:lnTo>
                  <a:pt x="2257201" y="972932"/>
                </a:lnTo>
                <a:lnTo>
                  <a:pt x="1770735" y="1945863"/>
                </a:lnTo>
                <a:lnTo>
                  <a:pt x="486466" y="1945863"/>
                </a:lnTo>
                <a:lnTo>
                  <a:pt x="0" y="972932"/>
                </a:lnTo>
                <a:close/>
              </a:path>
            </a:pathLst>
          </a:custGeom>
          <a:noFill/>
        </p:spPr>
      </p:pic>
      <p:graphicFrame>
        <p:nvGraphicFramePr>
          <p:cNvPr id="1603888752" name="Диаграмма 1603888751"/>
          <p:cNvGraphicFramePr>
            <a:graphicFrameLocks/>
          </p:cNvGraphicFramePr>
          <p:nvPr/>
        </p:nvGraphicFramePr>
        <p:xfrm>
          <a:off x="119335" y="1837840"/>
          <a:ext cx="6729255" cy="490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369764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1116875" y="3025190"/>
            <a:ext cx="4411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1B2E51"/>
                </a:solidFill>
                <a:latin typeface="Arial"/>
                <a:cs typeface="Arial"/>
              </a:rPr>
              <a:t>Спасибо</a:t>
            </a:r>
            <a:endParaRPr/>
          </a:p>
          <a:p>
            <a:pPr algn="ctr">
              <a:defRPr/>
            </a:pPr>
            <a:r>
              <a:rPr lang="ru-RU" sz="5400" b="1">
                <a:solidFill>
                  <a:srgbClr val="1B2E51"/>
                </a:solidFill>
                <a:latin typeface="Arial"/>
                <a:cs typeface="Arial"/>
              </a:rPr>
              <a:t> за внимание !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4449" y="477079"/>
            <a:ext cx="1845676" cy="9228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04147" y="3203642"/>
            <a:ext cx="406278" cy="450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1116875" y="5746896"/>
            <a:ext cx="3576792" cy="7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4400" b="1">
                <a:solidFill>
                  <a:srgbClr val="1B2E51"/>
                </a:solidFill>
                <a:latin typeface="Arial"/>
                <a:cs typeface="Arial"/>
              </a:rPr>
              <a:t>2023</a:t>
            </a:r>
            <a:endParaRPr lang="ru-RU" sz="4000" b="1">
              <a:solidFill>
                <a:srgbClr val="1B2E5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 bwMode="auto">
          <a:xfrm>
            <a:off x="1163343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 i="0" u="none" strike="noStrike">
                <a:solidFill>
                  <a:srgbClr val="1B2E51"/>
                </a:solidFill>
                <a:latin typeface="Arial"/>
                <a:cs typeface="Arial"/>
              </a:rPr>
              <a:t>Структурные подразделения</a:t>
            </a:r>
            <a:endParaRPr lang="ru-RU" sz="300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5" name="Прямоугольник: скругленные углы 34"/>
          <p:cNvSpPr/>
          <p:nvPr/>
        </p:nvSpPr>
        <p:spPr bwMode="auto">
          <a:xfrm>
            <a:off x="702904" y="1544882"/>
            <a:ext cx="3608932" cy="4944817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TextBox 39"/>
          <p:cNvSpPr txBox="1"/>
          <p:nvPr/>
        </p:nvSpPr>
        <p:spPr bwMode="auto">
          <a:xfrm>
            <a:off x="718247" y="2869036"/>
            <a:ext cx="351874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ea typeface="Verdana"/>
                <a:cs typeface="Arial"/>
              </a:rPr>
              <a:t>Педиатрическое отделение</a:t>
            </a:r>
            <a:endParaRPr/>
          </a:p>
          <a:p>
            <a:pPr marL="285750" lvl="0" indent="-285750"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ea typeface="Verdana"/>
                <a:cs typeface="Arial"/>
              </a:rPr>
              <a:t>Отделение оказания медицинской помощи несовершеннолетним в образовательных организациях</a:t>
            </a:r>
            <a:endParaRPr lang="ru-RU" sz="12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  <a:p>
            <a:pPr marL="285750" indent="-285750"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cs typeface="Arial"/>
              </a:rPr>
              <a:t>Отделение платных  медицинских услуг;</a:t>
            </a:r>
            <a:endParaRPr/>
          </a:p>
          <a:p>
            <a:pPr marL="285750" indent="-285750"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cs typeface="Arial"/>
              </a:rPr>
              <a:t>Кабинеты функциональной диагностики (ЭКГ, ХМ-ЭКГ, СМАД);</a:t>
            </a:r>
            <a:endParaRPr/>
          </a:p>
          <a:p>
            <a:pPr marL="285750" indent="-285750"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cs typeface="Arial"/>
              </a:rPr>
              <a:t>Кабинеты ультразвуковой диагностики (УЗИ, УЗДГ, УЗДС- ультразвуковой диагностики сосудов);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endParaRPr lang="ru-RU" sz="14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44" name="Прямоугольник: скругленные углы 43"/>
          <p:cNvSpPr/>
          <p:nvPr/>
        </p:nvSpPr>
        <p:spPr bwMode="auto">
          <a:xfrm>
            <a:off x="4352948" y="1530972"/>
            <a:ext cx="3518746" cy="4958727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ямоугольник: скругленные углы 49"/>
          <p:cNvSpPr/>
          <p:nvPr/>
        </p:nvSpPr>
        <p:spPr bwMode="auto">
          <a:xfrm>
            <a:off x="8003511" y="1517063"/>
            <a:ext cx="3638149" cy="497263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6" name="Рисунок 75"/>
          <p:cNvPicPr>
            <a:picLocks noChangeAspect="1" noChangeArrowheads="1"/>
          </p:cNvPicPr>
          <p:nvPr/>
        </p:nvPicPr>
        <p:blipFill>
          <a:blip r:embed="rId4"/>
          <a:srcRect l="20204" t="6170" r="26543" b="13912"/>
          <a:stretch/>
        </p:blipFill>
        <p:spPr bwMode="auto">
          <a:xfrm>
            <a:off x="2477620" y="115906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 extrusionOk="0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</p:spPr>
      </p:pic>
      <p:pic>
        <p:nvPicPr>
          <p:cNvPr id="77" name="Рисунок 76"/>
          <p:cNvPicPr>
            <a:picLocks noChangeAspect="1" noChangeArrowheads="1"/>
          </p:cNvPicPr>
          <p:nvPr/>
        </p:nvPicPr>
        <p:blipFill>
          <a:blip r:embed="rId5"/>
          <a:srcRect l="22205" t="204" r="12482" b="1781"/>
          <a:stretch/>
        </p:blipFill>
        <p:spPr bwMode="auto">
          <a:xfrm>
            <a:off x="610588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 extrusionOk="0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</p:spPr>
      </p:pic>
      <p:pic>
        <p:nvPicPr>
          <p:cNvPr id="78" name="Рисунок 77"/>
          <p:cNvPicPr>
            <a:picLocks noChangeAspect="1" noChangeArrowheads="1"/>
          </p:cNvPicPr>
          <p:nvPr/>
        </p:nvPicPr>
        <p:blipFill>
          <a:blip r:embed="rId6"/>
          <a:srcRect l="34122" t="8416" r="31418" b="39871"/>
          <a:stretch/>
        </p:blipFill>
        <p:spPr bwMode="auto">
          <a:xfrm>
            <a:off x="979897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 extrusionOk="0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</p:spPr>
      </p:pic>
      <p:sp>
        <p:nvSpPr>
          <p:cNvPr id="4" name="TextBox 3"/>
          <p:cNvSpPr txBox="1"/>
          <p:nvPr/>
        </p:nvSpPr>
        <p:spPr bwMode="auto">
          <a:xfrm>
            <a:off x="4407888" y="2634711"/>
            <a:ext cx="3463805" cy="304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  <a:defRPr/>
            </a:pPr>
            <a:endParaRPr lang="ru-RU" sz="1800">
              <a:solidFill>
                <a:srgbClr val="1B2E51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cs typeface="Arial"/>
              </a:rPr>
              <a:t>Кабинет физиотерапии</a:t>
            </a:r>
            <a:endParaRPr/>
          </a:p>
          <a:p>
            <a:pPr marL="285750" indent="-285750">
              <a:lnSpc>
                <a:spcPct val="120000"/>
              </a:lnSpc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cs typeface="Arial"/>
              </a:rPr>
              <a:t>Кабинет Здорового ребёнка </a:t>
            </a:r>
            <a:endParaRPr/>
          </a:p>
          <a:p>
            <a:pPr marL="285750" indent="-285750">
              <a:lnSpc>
                <a:spcPct val="120000"/>
              </a:lnSpc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cs typeface="Arial"/>
              </a:rPr>
              <a:t>Кабинет выдачи справок и направлений</a:t>
            </a:r>
            <a:endParaRPr/>
          </a:p>
          <a:p>
            <a:pPr marL="285750" indent="-285750">
              <a:lnSpc>
                <a:spcPct val="120000"/>
              </a:lnSpc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cs typeface="Arial"/>
              </a:rPr>
              <a:t>Кабинет забора биоматериалов</a:t>
            </a:r>
            <a:endParaRPr/>
          </a:p>
          <a:p>
            <a:pPr marL="285750" indent="-285750">
              <a:lnSpc>
                <a:spcPct val="120000"/>
              </a:lnSpc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cs typeface="Arial"/>
              </a:rPr>
              <a:t>Кабинет дежурного врача</a:t>
            </a:r>
            <a:endParaRPr/>
          </a:p>
          <a:p>
            <a:pPr marL="285750" indent="-285750">
              <a:lnSpc>
                <a:spcPct val="120000"/>
              </a:lnSpc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cs typeface="Arial"/>
              </a:rPr>
              <a:t>Кабинеты ОРВИ</a:t>
            </a:r>
            <a:endParaRPr/>
          </a:p>
          <a:p>
            <a:pPr>
              <a:lnSpc>
                <a:spcPct val="120000"/>
              </a:lnSpc>
              <a:buClr>
                <a:srgbClr val="0070C0"/>
              </a:buClr>
              <a:defRPr/>
            </a:pPr>
            <a:endParaRPr lang="ru-RU" sz="1800"/>
          </a:p>
        </p:txBody>
      </p:sp>
      <p:sp>
        <p:nvSpPr>
          <p:cNvPr id="5" name="Содержимое 3"/>
          <p:cNvSpPr txBox="1"/>
          <p:nvPr/>
        </p:nvSpPr>
        <p:spPr bwMode="auto">
          <a:xfrm>
            <a:off x="7972516" y="2153717"/>
            <a:ext cx="3848074" cy="4908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  <a:defRPr/>
            </a:pPr>
            <a:endParaRPr lang="ru-RU" sz="1400"/>
          </a:p>
          <a:p>
            <a:pPr>
              <a:lnSpc>
                <a:spcPct val="120000"/>
              </a:lnSpc>
              <a:buClr>
                <a:srgbClr val="0070C0"/>
              </a:buClr>
              <a:buFont typeface="Wingdings"/>
              <a:buChar char="Ø"/>
              <a:defRPr/>
            </a:pPr>
            <a:endParaRPr lang="ru-RU" sz="1600">
              <a:solidFill>
                <a:srgbClr val="1B2E5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Clr>
                <a:srgbClr val="A4B856"/>
              </a:buClr>
              <a:buFont typeface="Wingdings"/>
              <a:buChar char="Ø"/>
              <a:defRPr/>
            </a:pPr>
            <a:r>
              <a:rPr lang="ru-RU" sz="1600">
                <a:solidFill>
                  <a:srgbClr val="1B2E51"/>
                </a:solidFill>
                <a:latin typeface="Arial"/>
                <a:cs typeface="Arial"/>
              </a:rPr>
              <a:t>Детский хирург, оториноларинголог, офтальмолог, травматолог-ортопед, невролог, физиотерапевт, детский кардиолог, врачи ультразвуковой и функциональной диагностики</a:t>
            </a:r>
            <a:endParaRPr/>
          </a:p>
          <a:p>
            <a:pPr>
              <a:defRPr/>
            </a:pPr>
            <a:endParaRPr lang="ru-RU" sz="1400">
              <a:latin typeface="Roboto"/>
              <a:ea typeface="Roboto"/>
              <a:cs typeface="Roboto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8305887" y="1660389"/>
            <a:ext cx="1574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 i="0" u="none" strike="noStrike">
                <a:solidFill>
                  <a:srgbClr val="A4B856"/>
                </a:solidFill>
                <a:latin typeface="Arial"/>
                <a:ea typeface="Verdana"/>
                <a:cs typeface="Arial"/>
              </a:rPr>
              <a:t>Кабинеты врачей-специалистов</a:t>
            </a:r>
            <a:endParaRPr lang="ru-RU" sz="1400">
              <a:solidFill>
                <a:srgbClr val="A4B856"/>
              </a:solidFill>
              <a:latin typeface="Arial"/>
              <a:ea typeface="Verdana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3986" y="2081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1163343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 i="0" u="none" strike="noStrike">
                <a:solidFill>
                  <a:srgbClr val="1B2E51"/>
                </a:solidFill>
                <a:latin typeface="Arial"/>
                <a:cs typeface="Arial"/>
              </a:rPr>
              <a:t>Основные показатели</a:t>
            </a:r>
            <a:endParaRPr lang="ru-RU" sz="300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60" name="Прямоугольник: скругленные углы 59"/>
          <p:cNvSpPr/>
          <p:nvPr/>
        </p:nvSpPr>
        <p:spPr bwMode="auto">
          <a:xfrm>
            <a:off x="758491" y="1041823"/>
            <a:ext cx="5610758" cy="1762817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TextBox 60"/>
          <p:cNvSpPr txBox="1"/>
          <p:nvPr/>
        </p:nvSpPr>
        <p:spPr bwMode="auto">
          <a:xfrm>
            <a:off x="1796849" y="1103568"/>
            <a:ext cx="52798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 i="0" u="none" strike="noStrike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Мощность поликлиники</a:t>
            </a:r>
            <a:endParaRPr/>
          </a:p>
          <a:p>
            <a:pPr>
              <a:lnSpc>
                <a:spcPts val="2200"/>
              </a:lnSpc>
              <a:defRPr/>
            </a:pPr>
            <a:r>
              <a:rPr lang="ru-RU" sz="2200" b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посещений в смену</a:t>
            </a:r>
            <a:endParaRPr lang="ru-RU" sz="22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3" name="Овал 62"/>
          <p:cNvSpPr/>
          <p:nvPr/>
        </p:nvSpPr>
        <p:spPr bwMode="auto">
          <a:xfrm>
            <a:off x="872916" y="1081710"/>
            <a:ext cx="922838" cy="922838"/>
          </a:xfrm>
          <a:prstGeom prst="ellipse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1B2E5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 bwMode="auto">
          <a:xfrm>
            <a:off x="2374425" y="1738052"/>
            <a:ext cx="304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>
                <a:latin typeface="Arial"/>
                <a:cs typeface="Arial"/>
              </a:rPr>
              <a:t>План </a:t>
            </a:r>
            <a:r>
              <a:rPr lang="ru-RU" b="1">
                <a:solidFill>
                  <a:srgbClr val="A4B856"/>
                </a:solidFill>
                <a:latin typeface="Arial"/>
                <a:cs typeface="Arial"/>
              </a:rPr>
              <a:t>320</a:t>
            </a:r>
            <a:endParaRPr lang="ru-RU" sz="1400">
              <a:latin typeface="Arial"/>
              <a:cs typeface="Arial"/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2667473" y="4820536"/>
            <a:ext cx="1527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Посещений в смену</a:t>
            </a:r>
            <a:endParaRPr/>
          </a:p>
        </p:txBody>
      </p:sp>
      <p:sp>
        <p:nvSpPr>
          <p:cNvPr id="73" name="TextBox 72"/>
          <p:cNvSpPr txBox="1"/>
          <p:nvPr/>
        </p:nvSpPr>
        <p:spPr bwMode="auto">
          <a:xfrm>
            <a:off x="5130650" y="4523671"/>
            <a:ext cx="2385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Посещений в смену по данным ЕМИАС</a:t>
            </a:r>
            <a:endParaRPr lang="ru-RU" sz="10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95" name="Прямоугольник: скругленные углы 94"/>
          <p:cNvSpPr/>
          <p:nvPr/>
        </p:nvSpPr>
        <p:spPr bwMode="auto">
          <a:xfrm>
            <a:off x="758804" y="2821361"/>
            <a:ext cx="8012841" cy="3647867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" name="TextBox 96"/>
          <p:cNvSpPr txBox="1"/>
          <p:nvPr/>
        </p:nvSpPr>
        <p:spPr bwMode="auto">
          <a:xfrm>
            <a:off x="1845948" y="2969530"/>
            <a:ext cx="640520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 i="0" u="none" strike="noStrike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Численность прикрепленного населения</a:t>
            </a:r>
            <a:endParaRPr lang="ru-RU" sz="22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4" name="Овал 103"/>
          <p:cNvSpPr/>
          <p:nvPr/>
        </p:nvSpPr>
        <p:spPr bwMode="auto">
          <a:xfrm>
            <a:off x="872916" y="2900109"/>
            <a:ext cx="922838" cy="922838"/>
          </a:xfrm>
          <a:prstGeom prst="ellipse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1B2E5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1947946" y="3275533"/>
            <a:ext cx="2085152" cy="82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800" b="1">
                <a:solidFill>
                  <a:srgbClr val="A4B856"/>
                </a:solidFill>
                <a:latin typeface="Arial"/>
                <a:cs typeface="Arial"/>
              </a:rPr>
              <a:t>9943</a:t>
            </a:r>
            <a:endParaRPr lang="ru-RU" sz="4800">
              <a:solidFill>
                <a:srgbClr val="A4B856"/>
              </a:solidFill>
              <a:latin typeface="Arial"/>
              <a:cs typeface="Arial"/>
            </a:endParaRPr>
          </a:p>
        </p:txBody>
      </p:sp>
      <p:sp>
        <p:nvSpPr>
          <p:cNvPr id="120" name="TextBox 119"/>
          <p:cNvSpPr txBox="1"/>
          <p:nvPr/>
        </p:nvSpPr>
        <p:spPr bwMode="auto">
          <a:xfrm>
            <a:off x="2262427" y="4244148"/>
            <a:ext cx="152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неорганизованные</a:t>
            </a:r>
            <a:endParaRPr/>
          </a:p>
        </p:txBody>
      </p:sp>
      <p:sp>
        <p:nvSpPr>
          <p:cNvPr id="124" name="TextBox 123"/>
          <p:cNvSpPr txBox="1"/>
          <p:nvPr/>
        </p:nvSpPr>
        <p:spPr bwMode="auto">
          <a:xfrm>
            <a:off x="2391606" y="4864369"/>
            <a:ext cx="1346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организованные</a:t>
            </a:r>
            <a:endParaRPr lang="ru-RU" sz="10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128" name="Шестиугольник 127"/>
          <p:cNvSpPr/>
          <p:nvPr/>
        </p:nvSpPr>
        <p:spPr bwMode="auto">
          <a:xfrm>
            <a:off x="9431753" y="5104340"/>
            <a:ext cx="1070493" cy="922839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A4B8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4" name="Рисунок 143"/>
          <p:cNvPicPr>
            <a:picLocks noChangeAspect="1" noChangeArrowheads="1"/>
          </p:cNvPicPr>
          <p:nvPr/>
        </p:nvPicPr>
        <p:blipFill>
          <a:blip r:embed="rId5"/>
          <a:srcRect l="27577" t="7296" r="3061" b="2971"/>
          <a:stretch/>
        </p:blipFill>
        <p:spPr bwMode="auto">
          <a:xfrm>
            <a:off x="8599526" y="2031020"/>
            <a:ext cx="3329766" cy="2870486"/>
          </a:xfrm>
          <a:custGeom>
            <a:avLst/>
            <a:gdLst>
              <a:gd name="connsiteX0" fmla="*/ 717622 w 3329766"/>
              <a:gd name="connsiteY0" fmla="*/ 0 h 2870486"/>
              <a:gd name="connsiteX1" fmla="*/ 2612144 w 3329766"/>
              <a:gd name="connsiteY1" fmla="*/ 0 h 2870486"/>
              <a:gd name="connsiteX2" fmla="*/ 3329766 w 3329766"/>
              <a:gd name="connsiteY2" fmla="*/ 1435243 h 2870486"/>
              <a:gd name="connsiteX3" fmla="*/ 2612144 w 3329766"/>
              <a:gd name="connsiteY3" fmla="*/ 2870486 h 2870486"/>
              <a:gd name="connsiteX4" fmla="*/ 717622 w 3329766"/>
              <a:gd name="connsiteY4" fmla="*/ 2870486 h 2870486"/>
              <a:gd name="connsiteX5" fmla="*/ 0 w 3329766"/>
              <a:gd name="connsiteY5" fmla="*/ 1435243 h 287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9766" h="2870486" extrusionOk="0">
                <a:moveTo>
                  <a:pt x="717622" y="0"/>
                </a:moveTo>
                <a:lnTo>
                  <a:pt x="2612144" y="0"/>
                </a:lnTo>
                <a:lnTo>
                  <a:pt x="3329766" y="1435243"/>
                </a:lnTo>
                <a:lnTo>
                  <a:pt x="2612144" y="2870486"/>
                </a:lnTo>
                <a:lnTo>
                  <a:pt x="717622" y="2870486"/>
                </a:lnTo>
                <a:lnTo>
                  <a:pt x="0" y="1435243"/>
                </a:lnTo>
                <a:close/>
              </a:path>
            </a:pathLst>
          </a:custGeom>
          <a:noFill/>
        </p:spPr>
      </p:pic>
      <p:pic>
        <p:nvPicPr>
          <p:cNvPr id="146" name="Рисунок 145"/>
          <p:cNvPicPr>
            <a:picLocks noChangeAspect="1" noChangeArrowheads="1"/>
          </p:cNvPicPr>
          <p:nvPr/>
        </p:nvPicPr>
        <p:blipFill>
          <a:blip r:embed="rId6"/>
          <a:srcRect l="4549" t="1985" r="24524" b="6257"/>
          <a:stretch/>
        </p:blipFill>
        <p:spPr bwMode="auto">
          <a:xfrm>
            <a:off x="7413414" y="1434701"/>
            <a:ext cx="1755322" cy="1513209"/>
          </a:xfrm>
          <a:custGeom>
            <a:avLst/>
            <a:gdLst>
              <a:gd name="connsiteX0" fmla="*/ 378302 w 1755322"/>
              <a:gd name="connsiteY0" fmla="*/ 0 h 1513209"/>
              <a:gd name="connsiteX1" fmla="*/ 1377020 w 1755322"/>
              <a:gd name="connsiteY1" fmla="*/ 0 h 1513209"/>
              <a:gd name="connsiteX2" fmla="*/ 1755322 w 1755322"/>
              <a:gd name="connsiteY2" fmla="*/ 756605 h 1513209"/>
              <a:gd name="connsiteX3" fmla="*/ 1377020 w 1755322"/>
              <a:gd name="connsiteY3" fmla="*/ 1513209 h 1513209"/>
              <a:gd name="connsiteX4" fmla="*/ 378302 w 1755322"/>
              <a:gd name="connsiteY4" fmla="*/ 1513209 h 1513209"/>
              <a:gd name="connsiteX5" fmla="*/ 0 w 1755322"/>
              <a:gd name="connsiteY5" fmla="*/ 756605 h 15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322" h="1513209" extrusionOk="0">
                <a:moveTo>
                  <a:pt x="378302" y="0"/>
                </a:moveTo>
                <a:lnTo>
                  <a:pt x="1377020" y="0"/>
                </a:lnTo>
                <a:lnTo>
                  <a:pt x="1755322" y="756605"/>
                </a:lnTo>
                <a:lnTo>
                  <a:pt x="1377020" y="1513209"/>
                </a:lnTo>
                <a:lnTo>
                  <a:pt x="378302" y="1513209"/>
                </a:lnTo>
                <a:lnTo>
                  <a:pt x="0" y="756605"/>
                </a:lnTo>
                <a:close/>
              </a:path>
            </a:pathLst>
          </a:custGeom>
          <a:noFill/>
        </p:spPr>
      </p:pic>
      <p:sp>
        <p:nvSpPr>
          <p:cNvPr id="125" name="Шестиугольник 124"/>
          <p:cNvSpPr/>
          <p:nvPr/>
        </p:nvSpPr>
        <p:spPr bwMode="auto">
          <a:xfrm>
            <a:off x="9136880" y="1594116"/>
            <a:ext cx="743720" cy="641138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8" name="Рисунок 147"/>
          <p:cNvPicPr>
            <a:picLocks noChangeAspect="1" noChangeArrowheads="1"/>
          </p:cNvPicPr>
          <p:nvPr/>
        </p:nvPicPr>
        <p:blipFill>
          <a:blip r:embed="rId7"/>
          <a:srcRect l="20763" t="8768" r="23875" b="19698"/>
          <a:stretch/>
        </p:blipFill>
        <p:spPr bwMode="auto">
          <a:xfrm>
            <a:off x="10049450" y="4973119"/>
            <a:ext cx="1743226" cy="1502781"/>
          </a:xfrm>
          <a:custGeom>
            <a:avLst/>
            <a:gdLst>
              <a:gd name="connsiteX0" fmla="*/ 375695 w 1743226"/>
              <a:gd name="connsiteY0" fmla="*/ 0 h 1502781"/>
              <a:gd name="connsiteX1" fmla="*/ 1367531 w 1743226"/>
              <a:gd name="connsiteY1" fmla="*/ 0 h 1502781"/>
              <a:gd name="connsiteX2" fmla="*/ 1743226 w 1743226"/>
              <a:gd name="connsiteY2" fmla="*/ 751391 h 1502781"/>
              <a:gd name="connsiteX3" fmla="*/ 1367531 w 1743226"/>
              <a:gd name="connsiteY3" fmla="*/ 1502781 h 1502781"/>
              <a:gd name="connsiteX4" fmla="*/ 375695 w 1743226"/>
              <a:gd name="connsiteY4" fmla="*/ 1502781 h 1502781"/>
              <a:gd name="connsiteX5" fmla="*/ 0 w 1743226"/>
              <a:gd name="connsiteY5" fmla="*/ 751391 h 150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3226" h="1502781" extrusionOk="0">
                <a:moveTo>
                  <a:pt x="375695" y="0"/>
                </a:moveTo>
                <a:lnTo>
                  <a:pt x="1367531" y="0"/>
                </a:lnTo>
                <a:lnTo>
                  <a:pt x="1743226" y="751391"/>
                </a:lnTo>
                <a:lnTo>
                  <a:pt x="1367531" y="1502781"/>
                </a:lnTo>
                <a:lnTo>
                  <a:pt x="375695" y="1502781"/>
                </a:lnTo>
                <a:lnTo>
                  <a:pt x="0" y="751391"/>
                </a:lnTo>
                <a:close/>
              </a:path>
            </a:pathLst>
          </a:cu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982160" y="1145608"/>
            <a:ext cx="695612" cy="6956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09376" y="3167170"/>
            <a:ext cx="388714" cy="388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213952" y="3158154"/>
            <a:ext cx="379049" cy="388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241140" y="4105821"/>
            <a:ext cx="1227515" cy="457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i="0" u="none" strike="noStrike">
                <a:solidFill>
                  <a:srgbClr val="7E903C"/>
                </a:solidFill>
                <a:latin typeface="Arial"/>
                <a:cs typeface="Arial"/>
              </a:rPr>
              <a:t>1328</a:t>
            </a:r>
            <a:endParaRPr lang="ru-RU" sz="2400">
              <a:solidFill>
                <a:srgbClr val="7E903C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326546" y="4788806"/>
            <a:ext cx="1228075" cy="457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7E903C"/>
                </a:solidFill>
                <a:latin typeface="Arial"/>
                <a:cs typeface="Arial"/>
              </a:rPr>
              <a:t>8615</a:t>
            </a:r>
            <a:endParaRPr lang="ru-RU" sz="2400">
              <a:solidFill>
                <a:srgbClr val="7E903C"/>
              </a:solidFill>
              <a:latin typeface="Arial"/>
              <a:cs typeface="Arial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 rot="17712767">
            <a:off x="2039813" y="1857769"/>
            <a:ext cx="237788" cy="2482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712767">
            <a:off x="996776" y="4876666"/>
            <a:ext cx="237788" cy="248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712767">
            <a:off x="999268" y="4225345"/>
            <a:ext cx="237788" cy="248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 rot="17712767">
            <a:off x="2053440" y="2490930"/>
            <a:ext cx="237788" cy="2482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 bwMode="auto">
          <a:xfrm>
            <a:off x="2365682" y="2370450"/>
            <a:ext cx="3041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 dirty="0">
                <a:latin typeface="Arial"/>
                <a:cs typeface="Arial"/>
              </a:rPr>
              <a:t>Факт </a:t>
            </a:r>
            <a:r>
              <a:rPr lang="ru-RU" sz="2000" b="1" dirty="0">
                <a:solidFill>
                  <a:srgbClr val="A4B856"/>
                </a:solidFill>
                <a:latin typeface="Arial"/>
                <a:cs typeface="Arial"/>
              </a:rPr>
              <a:t>267</a:t>
            </a:r>
            <a:endParaRPr lang="ru-RU" sz="1400" dirty="0">
              <a:latin typeface="Arial"/>
              <a:cs typeface="Arial"/>
            </a:endParaRPr>
          </a:p>
        </p:txBody>
      </p:sp>
      <p:graphicFrame>
        <p:nvGraphicFramePr>
          <p:cNvPr id="895985939" name="Диаграмма 8959859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289549"/>
              </p:ext>
            </p:extLst>
          </p:nvPr>
        </p:nvGraphicFramePr>
        <p:xfrm>
          <a:off x="3955260" y="2795958"/>
          <a:ext cx="4913586" cy="3698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3986" y="2081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1163343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 i="0" u="none" strike="noStrike">
                <a:solidFill>
                  <a:srgbClr val="1B2E51"/>
                </a:solidFill>
                <a:latin typeface="Arial"/>
                <a:cs typeface="Arial"/>
              </a:rPr>
              <a:t>Доступность медицинской помощи</a:t>
            </a:r>
            <a:endParaRPr lang="ru-RU" sz="300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128" name="Шестиугольник 127"/>
          <p:cNvSpPr/>
          <p:nvPr/>
        </p:nvSpPr>
        <p:spPr bwMode="auto">
          <a:xfrm>
            <a:off x="9431753" y="5104340"/>
            <a:ext cx="1070493" cy="922839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A4B8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4" name="Рисунок 143"/>
          <p:cNvPicPr>
            <a:picLocks noChangeAspect="1" noChangeArrowheads="1"/>
          </p:cNvPicPr>
          <p:nvPr/>
        </p:nvPicPr>
        <p:blipFill>
          <a:blip r:embed="rId5"/>
          <a:srcRect l="27577" t="7296" r="3061" b="2971"/>
          <a:stretch/>
        </p:blipFill>
        <p:spPr bwMode="auto">
          <a:xfrm>
            <a:off x="8599526" y="2031020"/>
            <a:ext cx="3329766" cy="2870486"/>
          </a:xfrm>
          <a:custGeom>
            <a:avLst/>
            <a:gdLst>
              <a:gd name="connsiteX0" fmla="*/ 717622 w 3329766"/>
              <a:gd name="connsiteY0" fmla="*/ 0 h 2870486"/>
              <a:gd name="connsiteX1" fmla="*/ 2612144 w 3329766"/>
              <a:gd name="connsiteY1" fmla="*/ 0 h 2870486"/>
              <a:gd name="connsiteX2" fmla="*/ 3329766 w 3329766"/>
              <a:gd name="connsiteY2" fmla="*/ 1435243 h 2870486"/>
              <a:gd name="connsiteX3" fmla="*/ 2612144 w 3329766"/>
              <a:gd name="connsiteY3" fmla="*/ 2870486 h 2870486"/>
              <a:gd name="connsiteX4" fmla="*/ 717622 w 3329766"/>
              <a:gd name="connsiteY4" fmla="*/ 2870486 h 2870486"/>
              <a:gd name="connsiteX5" fmla="*/ 0 w 3329766"/>
              <a:gd name="connsiteY5" fmla="*/ 1435243 h 287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9766" h="2870486" extrusionOk="0">
                <a:moveTo>
                  <a:pt x="717622" y="0"/>
                </a:moveTo>
                <a:lnTo>
                  <a:pt x="2612144" y="0"/>
                </a:lnTo>
                <a:lnTo>
                  <a:pt x="3329766" y="1435243"/>
                </a:lnTo>
                <a:lnTo>
                  <a:pt x="2612144" y="2870486"/>
                </a:lnTo>
                <a:lnTo>
                  <a:pt x="717622" y="2870486"/>
                </a:lnTo>
                <a:lnTo>
                  <a:pt x="0" y="1435243"/>
                </a:lnTo>
                <a:close/>
              </a:path>
            </a:pathLst>
          </a:custGeom>
          <a:noFill/>
        </p:spPr>
      </p:pic>
      <p:sp>
        <p:nvSpPr>
          <p:cNvPr id="125" name="Шестиугольник 124"/>
          <p:cNvSpPr/>
          <p:nvPr/>
        </p:nvSpPr>
        <p:spPr bwMode="auto">
          <a:xfrm>
            <a:off x="9136880" y="1594116"/>
            <a:ext cx="743720" cy="641138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41330761" name="Диаграмма 541330760"/>
          <p:cNvGraphicFramePr>
            <a:graphicFrameLocks/>
          </p:cNvGraphicFramePr>
          <p:nvPr/>
        </p:nvGraphicFramePr>
        <p:xfrm>
          <a:off x="1283191" y="1841118"/>
          <a:ext cx="8197182" cy="4396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Заголовок 1"/>
          <p:cNvSpPr txBox="1"/>
          <p:nvPr/>
        </p:nvSpPr>
        <p:spPr bwMode="auto">
          <a:xfrm>
            <a:off x="5299853" y="3355758"/>
            <a:ext cx="3770077" cy="1490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Clr>
                <a:srgbClr val="A4B856"/>
              </a:buClr>
              <a:buFont typeface="Wingdings"/>
              <a:buChar char="Ø"/>
              <a:defRPr/>
            </a:pPr>
            <a:r>
              <a:rPr lang="en-US" sz="1800">
                <a:solidFill>
                  <a:srgbClr val="0070C0"/>
                </a:solidFill>
                <a:latin typeface="Roboto"/>
                <a:ea typeface="Roboto"/>
                <a:cs typeface="Roboto"/>
              </a:rPr>
              <a:t>99%</a:t>
            </a:r>
            <a:r>
              <a:rPr lang="ru-RU" sz="1800">
                <a:solidFill>
                  <a:srgbClr val="0070C0"/>
                </a:solidFill>
                <a:latin typeface="Roboto"/>
                <a:ea typeface="Roboto"/>
                <a:cs typeface="Roboto"/>
              </a:rPr>
              <a:t> </a:t>
            </a:r>
            <a:r>
              <a:rPr lang="ru-RU" sz="1800">
                <a:solidFill>
                  <a:srgbClr val="1B2E51"/>
                </a:solidFill>
                <a:latin typeface="Roboto"/>
                <a:ea typeface="Roboto"/>
                <a:cs typeface="Roboto"/>
              </a:rPr>
              <a:t>Педиатры</a:t>
            </a:r>
            <a:endParaRPr/>
          </a:p>
          <a:p>
            <a:pPr marL="285750" indent="-285750">
              <a:buClr>
                <a:srgbClr val="A4B856"/>
              </a:buClr>
              <a:buFont typeface="Wingdings"/>
              <a:buChar char="Ø"/>
              <a:defRPr/>
            </a:pPr>
            <a:r>
              <a:rPr lang="en-US" sz="1800">
                <a:solidFill>
                  <a:schemeClr val="accent6"/>
                </a:solidFill>
                <a:latin typeface="Roboto"/>
                <a:ea typeface="Roboto"/>
                <a:cs typeface="Roboto"/>
              </a:rPr>
              <a:t>99,1%</a:t>
            </a:r>
            <a:r>
              <a:rPr lang="ru-RU" sz="1800">
                <a:solidFill>
                  <a:schemeClr val="accent6"/>
                </a:solidFill>
                <a:latin typeface="Roboto"/>
                <a:ea typeface="Roboto"/>
                <a:cs typeface="Roboto"/>
              </a:rPr>
              <a:t> </a:t>
            </a:r>
            <a:r>
              <a:rPr lang="ru-RU" sz="1800">
                <a:solidFill>
                  <a:srgbClr val="1B2E51"/>
                </a:solidFill>
                <a:latin typeface="Roboto"/>
                <a:ea typeface="Roboto"/>
                <a:cs typeface="Roboto"/>
              </a:rPr>
              <a:t>Врачи-специалисты </a:t>
            </a:r>
            <a:r>
              <a:rPr lang="en-US" sz="1800">
                <a:solidFill>
                  <a:srgbClr val="1B2E51"/>
                </a:solidFill>
                <a:latin typeface="Roboto"/>
                <a:ea typeface="Roboto"/>
                <a:cs typeface="Roboto"/>
              </a:rPr>
              <a:t>I</a:t>
            </a:r>
            <a:r>
              <a:rPr lang="ru-RU" sz="1800">
                <a:solidFill>
                  <a:srgbClr val="1B2E51"/>
                </a:solidFill>
                <a:latin typeface="Roboto"/>
                <a:ea typeface="Roboto"/>
                <a:cs typeface="Roboto"/>
              </a:rPr>
              <a:t> уровня</a:t>
            </a:r>
            <a:endParaRPr/>
          </a:p>
          <a:p>
            <a:pPr marL="285750" indent="-285750">
              <a:buClr>
                <a:srgbClr val="A4B856"/>
              </a:buClr>
              <a:buFont typeface="Wingdings"/>
              <a:buChar char="Ø"/>
              <a:defRPr/>
            </a:pPr>
            <a:r>
              <a:rPr lang="en-US" sz="1800">
                <a:solidFill>
                  <a:schemeClr val="accent2"/>
                </a:solidFill>
                <a:latin typeface="Roboto"/>
                <a:ea typeface="Roboto"/>
                <a:cs typeface="Roboto"/>
              </a:rPr>
              <a:t>99,</a:t>
            </a:r>
            <a:r>
              <a:rPr lang="ru-RU" sz="1800">
                <a:solidFill>
                  <a:schemeClr val="accent2"/>
                </a:solidFill>
                <a:latin typeface="Roboto"/>
                <a:ea typeface="Roboto"/>
                <a:cs typeface="Roboto"/>
              </a:rPr>
              <a:t>3</a:t>
            </a:r>
            <a:r>
              <a:rPr lang="en-US" sz="1800">
                <a:solidFill>
                  <a:schemeClr val="accent2"/>
                </a:solidFill>
                <a:latin typeface="Roboto"/>
                <a:ea typeface="Roboto"/>
                <a:cs typeface="Roboto"/>
              </a:rPr>
              <a:t>%</a:t>
            </a:r>
            <a:r>
              <a:rPr lang="ru-RU" sz="1800">
                <a:solidFill>
                  <a:schemeClr val="accent2"/>
                </a:solidFill>
                <a:latin typeface="Roboto"/>
                <a:ea typeface="Roboto"/>
                <a:cs typeface="Roboto"/>
              </a:rPr>
              <a:t> </a:t>
            </a:r>
            <a:r>
              <a:rPr lang="ru-RU" sz="1800">
                <a:solidFill>
                  <a:srgbClr val="1B2E51"/>
                </a:solidFill>
                <a:latin typeface="Roboto"/>
                <a:ea typeface="Roboto"/>
                <a:cs typeface="Roboto"/>
              </a:rPr>
              <a:t>Врачи-специалисты  </a:t>
            </a:r>
            <a:r>
              <a:rPr lang="en-US" sz="1800">
                <a:solidFill>
                  <a:srgbClr val="1B2E51"/>
                </a:solidFill>
                <a:latin typeface="Roboto"/>
                <a:ea typeface="Roboto"/>
                <a:cs typeface="Roboto"/>
              </a:rPr>
              <a:t>II</a:t>
            </a:r>
            <a:r>
              <a:rPr lang="ru-RU" sz="1800">
                <a:solidFill>
                  <a:srgbClr val="1B2E51"/>
                </a:solidFill>
                <a:latin typeface="Roboto"/>
                <a:ea typeface="Roboto"/>
                <a:cs typeface="Roboto"/>
              </a:rPr>
              <a:t> уровня</a:t>
            </a:r>
            <a:endParaRPr/>
          </a:p>
          <a:p>
            <a:pPr>
              <a:defRPr/>
            </a:pPr>
            <a:endParaRPr lang="ru-RU" sz="1600">
              <a:latin typeface="Roboto"/>
              <a:ea typeface="Roboto"/>
              <a:cs typeface="Roboto"/>
            </a:endParaRPr>
          </a:p>
        </p:txBody>
      </p:sp>
      <p:sp>
        <p:nvSpPr>
          <p:cNvPr id="25" name="Заголовок 1"/>
          <p:cNvSpPr txBox="1"/>
          <p:nvPr/>
        </p:nvSpPr>
        <p:spPr bwMode="auto">
          <a:xfrm>
            <a:off x="7142124" y="3257357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600">
              <a:latin typeface="Roboto"/>
              <a:ea typeface="Roboto"/>
              <a:cs typeface="Roboto"/>
            </a:endParaRPr>
          </a:p>
        </p:txBody>
      </p:sp>
      <p:sp>
        <p:nvSpPr>
          <p:cNvPr id="26" name="Заголовок 1"/>
          <p:cNvSpPr txBox="1"/>
          <p:nvPr/>
        </p:nvSpPr>
        <p:spPr bwMode="auto">
          <a:xfrm>
            <a:off x="7487537" y="2198385"/>
            <a:ext cx="3014709" cy="638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600"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1163345" y="368300"/>
            <a:ext cx="3263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 i="0" u="none" strike="noStrike">
                <a:solidFill>
                  <a:srgbClr val="1B2E51"/>
                </a:solidFill>
                <a:latin typeface="Arial"/>
                <a:cs typeface="Arial"/>
              </a:rPr>
              <a:t>Цифровизация</a:t>
            </a:r>
            <a:endParaRPr lang="ru-RU" sz="300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 bwMode="auto">
          <a:xfrm>
            <a:off x="743410" y="1220436"/>
            <a:ext cx="825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i="0" u="none" strike="noStrike">
                <a:solidFill>
                  <a:schemeClr val="accent6">
                    <a:lumMod val="75000"/>
                  </a:schemeClr>
                </a:solidFill>
                <a:latin typeface="Verdana"/>
                <a:ea typeface="Verdana"/>
                <a:cs typeface="Arial"/>
              </a:rPr>
              <a:t>Более 10 лет Москва занимается цифровизацией системы здравоохранения</a:t>
            </a:r>
            <a:endParaRPr lang="ru-RU" b="1">
              <a:solidFill>
                <a:schemeClr val="accent6">
                  <a:lumMod val="75000"/>
                </a:schemeClr>
              </a:solidFill>
              <a:latin typeface="Verdana"/>
              <a:ea typeface="Verdana"/>
              <a:cs typeface="Arial"/>
            </a:endParaRPr>
          </a:p>
        </p:txBody>
      </p:sp>
      <p:grpSp>
        <p:nvGrpSpPr>
          <p:cNvPr id="50" name="Группа 49"/>
          <p:cNvGrpSpPr/>
          <p:nvPr/>
        </p:nvGrpSpPr>
        <p:grpSpPr bwMode="auto">
          <a:xfrm>
            <a:off x="600490" y="2280665"/>
            <a:ext cx="2840654" cy="1727106"/>
            <a:chOff x="663334" y="2268338"/>
            <a:chExt cx="2840654" cy="1727106"/>
          </a:xfrm>
        </p:grpSpPr>
        <p:sp>
          <p:nvSpPr>
            <p:cNvPr id="51" name="Шестиугольник 50"/>
            <p:cNvSpPr/>
            <p:nvPr/>
          </p:nvSpPr>
          <p:spPr bwMode="auto">
            <a:xfrm>
              <a:off x="663334" y="2288174"/>
              <a:ext cx="1980432" cy="170727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 bwMode="auto">
            <a:xfrm>
              <a:off x="1168342" y="2268338"/>
              <a:ext cx="18685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8000" b="1" i="0" u="none" strike="noStrike">
                  <a:solidFill>
                    <a:srgbClr val="7E903C"/>
                  </a:solidFill>
                  <a:latin typeface="Arial"/>
                  <a:cs typeface="Arial"/>
                </a:rPr>
                <a:t>18</a:t>
              </a:r>
              <a:endParaRPr lang="ru-RU" sz="8000">
                <a:solidFill>
                  <a:srgbClr val="7E903C"/>
                </a:solidFill>
                <a:latin typeface="Arial"/>
                <a:cs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810126" y="2592350"/>
              <a:ext cx="3515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4400" b="1" i="0" u="none" strike="noStrike">
                  <a:solidFill>
                    <a:srgbClr val="7E903C"/>
                  </a:solidFill>
                  <a:latin typeface="Arial"/>
                  <a:cs typeface="Arial"/>
                </a:rPr>
                <a:t>&gt;</a:t>
              </a:r>
              <a:endParaRPr lang="ru-RU" sz="4400">
                <a:solidFill>
                  <a:srgbClr val="7E903C"/>
                </a:solidFill>
                <a:latin typeface="Arial"/>
                <a:cs typeface="Arial"/>
              </a:endParaRP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2321706" y="2808998"/>
              <a:ext cx="1182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3200" b="1" i="0" u="none" strike="noStrike">
                  <a:solidFill>
                    <a:srgbClr val="7E903C"/>
                  </a:solidFill>
                  <a:latin typeface="Arial"/>
                  <a:cs typeface="Arial"/>
                </a:rPr>
                <a:t>млн.</a:t>
              </a:r>
              <a:endParaRPr lang="ru-RU" sz="3200">
                <a:solidFill>
                  <a:srgbClr val="7E903C"/>
                </a:solidFill>
                <a:latin typeface="Arial"/>
                <a:cs typeface="Arial"/>
              </a:endParaRP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1014509" y="3416881"/>
              <a:ext cx="20897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000" b="0" i="0" u="none" strike="noStrike">
                  <a:solidFill>
                    <a:srgbClr val="1B2E51"/>
                  </a:solidFill>
                  <a:latin typeface="Verdana"/>
                  <a:ea typeface="Verdana"/>
                  <a:cs typeface="Arial"/>
                </a:rPr>
                <a:t>ЭМК в ЕМИАС</a:t>
              </a:r>
              <a:endParaRPr lang="ru-RU" sz="2000">
                <a:solidFill>
                  <a:srgbClr val="1B2E51"/>
                </a:solidFill>
                <a:latin typeface="Verdana"/>
                <a:ea typeface="Verdana"/>
                <a:cs typeface="Arial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 bwMode="auto">
          <a:xfrm>
            <a:off x="3907695" y="2004152"/>
            <a:ext cx="3589444" cy="461665"/>
            <a:chOff x="818626" y="5414129"/>
            <a:chExt cx="3589444" cy="461665"/>
          </a:xfrm>
        </p:grpSpPr>
        <p:sp>
          <p:nvSpPr>
            <p:cNvPr id="57" name="TextBox 56"/>
            <p:cNvSpPr txBox="1"/>
            <p:nvPr/>
          </p:nvSpPr>
          <p:spPr bwMode="auto">
            <a:xfrm>
              <a:off x="1173924" y="5414129"/>
              <a:ext cx="3234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b="1" i="0" u="none" strike="noStrike">
                  <a:solidFill>
                    <a:srgbClr val="A4B856"/>
                  </a:solidFill>
                  <a:latin typeface="Verdana"/>
                  <a:ea typeface="Verdana"/>
                  <a:cs typeface="Arial"/>
                </a:rPr>
                <a:t>&gt; 100 млн раз </a:t>
              </a:r>
              <a:r>
                <a:rPr lang="ru-RU" sz="1200" i="0" u="none" strike="noStrike">
                  <a:solidFill>
                    <a:srgbClr val="1B2E51"/>
                  </a:solidFill>
                  <a:latin typeface="Verdana"/>
                  <a:ea typeface="Verdana"/>
                  <a:cs typeface="Arial"/>
                </a:rPr>
                <a:t>москвичи воспользовались онлайн-записью</a:t>
              </a:r>
              <a:endParaRPr lang="ru-RU" sz="1200">
                <a:solidFill>
                  <a:srgbClr val="1B2E51"/>
                </a:solidFill>
                <a:latin typeface="Verdana"/>
                <a:ea typeface="Verdana"/>
                <a:cs typeface="Arial"/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 rot="17712767">
              <a:off x="823854" y="5470399"/>
              <a:ext cx="237788" cy="248241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 bwMode="auto">
          <a:xfrm>
            <a:off x="3915789" y="2721495"/>
            <a:ext cx="3416684" cy="830997"/>
            <a:chOff x="4828818" y="5581107"/>
            <a:chExt cx="3416684" cy="830997"/>
          </a:xfrm>
        </p:grpSpPr>
        <p:sp>
          <p:nvSpPr>
            <p:cNvPr id="60" name="TextBox 59"/>
            <p:cNvSpPr txBox="1"/>
            <p:nvPr/>
          </p:nvSpPr>
          <p:spPr bwMode="auto">
            <a:xfrm>
              <a:off x="5184116" y="5581107"/>
              <a:ext cx="3061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i="0" u="none" strike="noStrike">
                  <a:solidFill>
                    <a:srgbClr val="1B2E51"/>
                  </a:solidFill>
                  <a:latin typeface="Verdana"/>
                  <a:ea typeface="Verdana"/>
                  <a:cs typeface="Arial"/>
                </a:rPr>
                <a:t>Поставили </a:t>
              </a:r>
              <a:r>
                <a:rPr lang="ru-RU" sz="1200" b="1" i="0" u="none" strike="noStrike">
                  <a:solidFill>
                    <a:srgbClr val="A4B856"/>
                  </a:solidFill>
                  <a:latin typeface="Verdana"/>
                  <a:ea typeface="Verdana"/>
                  <a:cs typeface="Arial"/>
                </a:rPr>
                <a:t>&gt; 9 млн </a:t>
              </a:r>
              <a:r>
                <a:rPr lang="ru-RU" sz="1200" i="0" u="none" strike="noStrike">
                  <a:solidFill>
                    <a:srgbClr val="1B2E51"/>
                  </a:solidFill>
                  <a:latin typeface="Verdana"/>
                  <a:ea typeface="Verdana"/>
                  <a:cs typeface="Arial"/>
                </a:rPr>
                <a:t>предварительных диагнозов </a:t>
              </a:r>
              <a:endParaRPr/>
            </a:p>
            <a:p>
              <a:pPr>
                <a:defRPr/>
              </a:pPr>
              <a:r>
                <a:rPr lang="ru-RU" sz="1200" i="0" u="none" strike="noStrike">
                  <a:solidFill>
                    <a:srgbClr val="1B2E51"/>
                  </a:solidFill>
                  <a:latin typeface="Verdana"/>
                  <a:ea typeface="Verdana"/>
                  <a:cs typeface="Arial"/>
                </a:rPr>
                <a:t>с помощью системы поддержки принятия врачебных решений</a:t>
              </a:r>
              <a:endParaRPr lang="ru-RU" sz="1200">
                <a:solidFill>
                  <a:srgbClr val="1B2E51"/>
                </a:solidFill>
                <a:latin typeface="Verdana"/>
                <a:ea typeface="Verdana"/>
                <a:cs typeface="Arial"/>
              </a:endParaRPr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 rot="17712767">
              <a:off x="4834045" y="5637377"/>
              <a:ext cx="237788" cy="248241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 bwMode="auto">
          <a:xfrm>
            <a:off x="3908766" y="3771525"/>
            <a:ext cx="3135904" cy="461665"/>
            <a:chOff x="8721723" y="5581107"/>
            <a:chExt cx="3371395" cy="461665"/>
          </a:xfrm>
        </p:grpSpPr>
        <p:sp>
          <p:nvSpPr>
            <p:cNvPr id="63" name="TextBox 62"/>
            <p:cNvSpPr txBox="1"/>
            <p:nvPr/>
          </p:nvSpPr>
          <p:spPr bwMode="auto">
            <a:xfrm>
              <a:off x="9077020" y="5581107"/>
              <a:ext cx="3016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b="1" i="0" u="none" strike="noStrike">
                  <a:solidFill>
                    <a:srgbClr val="A4B856"/>
                  </a:solidFill>
                  <a:latin typeface="Verdana"/>
                  <a:ea typeface="Verdana"/>
                  <a:cs typeface="Arial"/>
                </a:rPr>
                <a:t>&gt; 8 миллионов </a:t>
              </a:r>
              <a:r>
                <a:rPr lang="ru-RU" sz="1200" i="0" u="none" strike="noStrike">
                  <a:solidFill>
                    <a:srgbClr val="1B2E51"/>
                  </a:solidFill>
                  <a:latin typeface="Verdana"/>
                  <a:ea typeface="Verdana"/>
                  <a:cs typeface="Arial"/>
                </a:rPr>
                <a:t>исследований обработали ИИ-сервисы</a:t>
              </a:r>
              <a:endParaRPr lang="ru-RU" sz="1200">
                <a:solidFill>
                  <a:srgbClr val="1B2E51"/>
                </a:solidFill>
                <a:latin typeface="Verdana"/>
                <a:ea typeface="Verdana"/>
                <a:cs typeface="Arial"/>
              </a:endParaRPr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 rot="17712767">
              <a:off x="8726950" y="5637377"/>
              <a:ext cx="237788" cy="248241"/>
            </a:xfrm>
            <a:prstGeom prst="rect">
              <a:avLst/>
            </a:prstGeom>
          </p:spPr>
        </p:pic>
      </p:grpSp>
      <p:sp>
        <p:nvSpPr>
          <p:cNvPr id="65" name="Прямоугольник: скругленные углы 64"/>
          <p:cNvSpPr/>
          <p:nvPr/>
        </p:nvSpPr>
        <p:spPr bwMode="auto">
          <a:xfrm>
            <a:off x="743410" y="4843344"/>
            <a:ext cx="7892154" cy="154982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Прямоугольник: скругленные углы 65"/>
          <p:cNvSpPr/>
          <p:nvPr/>
        </p:nvSpPr>
        <p:spPr bwMode="auto">
          <a:xfrm>
            <a:off x="570189" y="4612919"/>
            <a:ext cx="3410632" cy="476831"/>
          </a:xfrm>
          <a:prstGeom prst="roundRect">
            <a:avLst>
              <a:gd name="adj" fmla="val 28744"/>
            </a:avLst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TextBox 66"/>
          <p:cNvSpPr txBox="1"/>
          <p:nvPr/>
        </p:nvSpPr>
        <p:spPr bwMode="auto">
          <a:xfrm>
            <a:off x="743411" y="4674611"/>
            <a:ext cx="3149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i="0" u="none" strike="noStrike">
                <a:solidFill>
                  <a:schemeClr val="bg1"/>
                </a:solidFill>
                <a:latin typeface="Arial"/>
                <a:cs typeface="Arial"/>
              </a:rPr>
              <a:t>В цифровом виде хранятся:</a:t>
            </a:r>
            <a:endParaRPr lang="ru-RU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68" name="Группа 67"/>
          <p:cNvGrpSpPr/>
          <p:nvPr/>
        </p:nvGrpSpPr>
        <p:grpSpPr bwMode="auto">
          <a:xfrm>
            <a:off x="941240" y="5252359"/>
            <a:ext cx="2109273" cy="945028"/>
            <a:chOff x="3929939" y="2403576"/>
            <a:chExt cx="2109273" cy="945028"/>
          </a:xfrm>
        </p:grpSpPr>
        <p:sp>
          <p:nvSpPr>
            <p:cNvPr id="70" name="Овал 69"/>
            <p:cNvSpPr/>
            <p:nvPr/>
          </p:nvSpPr>
          <p:spPr bwMode="auto">
            <a:xfrm>
              <a:off x="3929939" y="2492840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1" name="TextBox 70"/>
            <p:cNvSpPr txBox="1"/>
            <p:nvPr/>
          </p:nvSpPr>
          <p:spPr bwMode="auto">
            <a:xfrm>
              <a:off x="4153484" y="2403576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3200" b="1" i="0" u="none" strike="noStrike">
                  <a:solidFill>
                    <a:srgbClr val="7E903C"/>
                  </a:solidFill>
                  <a:latin typeface="Arial"/>
                  <a:cs typeface="Arial"/>
                </a:rPr>
                <a:t>330</a:t>
              </a:r>
              <a:endParaRPr lang="ru-RU" sz="3200">
                <a:solidFill>
                  <a:srgbClr val="7E903C"/>
                </a:solidFill>
                <a:latin typeface="Arial"/>
                <a:cs typeface="Arial"/>
              </a:endParaRPr>
            </a:p>
          </p:txBody>
        </p:sp>
        <p:sp>
          <p:nvSpPr>
            <p:cNvPr id="72" name="TextBox 71"/>
            <p:cNvSpPr txBox="1"/>
            <p:nvPr/>
          </p:nvSpPr>
          <p:spPr bwMode="auto">
            <a:xfrm>
              <a:off x="3939583" y="2501703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 i="0" u="none" strike="noStrike">
                  <a:solidFill>
                    <a:srgbClr val="7E903C"/>
                  </a:solidFill>
                  <a:latin typeface="Arial"/>
                  <a:cs typeface="Arial"/>
                </a:rPr>
                <a:t>&gt;</a:t>
              </a:r>
              <a:endParaRPr lang="ru-RU" sz="2400">
                <a:solidFill>
                  <a:srgbClr val="7E903C"/>
                </a:solidFill>
                <a:latin typeface="Arial"/>
                <a:cs typeface="Arial"/>
              </a:endParaRPr>
            </a:p>
          </p:txBody>
        </p:sp>
        <p:sp>
          <p:nvSpPr>
            <p:cNvPr id="73" name="TextBox 72"/>
            <p:cNvSpPr txBox="1"/>
            <p:nvPr/>
          </p:nvSpPr>
          <p:spPr bwMode="auto">
            <a:xfrm>
              <a:off x="4856930" y="2492858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 i="0" u="none" strike="noStrike">
                  <a:solidFill>
                    <a:srgbClr val="7E903C"/>
                  </a:solidFill>
                  <a:latin typeface="Arial"/>
                  <a:cs typeface="Arial"/>
                </a:rPr>
                <a:t>млн.</a:t>
              </a:r>
              <a:endParaRPr lang="ru-RU" sz="2400">
                <a:solidFill>
                  <a:srgbClr val="7E903C"/>
                </a:solidFill>
                <a:latin typeface="Arial"/>
                <a:cs typeface="Arial"/>
              </a:endParaRPr>
            </a:p>
          </p:txBody>
        </p:sp>
        <p:sp>
          <p:nvSpPr>
            <p:cNvPr id="74" name="TextBox 73"/>
            <p:cNvSpPr txBox="1"/>
            <p:nvPr/>
          </p:nvSpPr>
          <p:spPr bwMode="auto">
            <a:xfrm>
              <a:off x="4169382" y="2948494"/>
              <a:ext cx="1375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000" b="0" i="0" u="none" strike="noStrike">
                  <a:solidFill>
                    <a:srgbClr val="1B2E51"/>
                  </a:solidFill>
                  <a:latin typeface="Verdana"/>
                  <a:ea typeface="Verdana"/>
                  <a:cs typeface="Arial"/>
                </a:rPr>
                <a:t>протоколов осмотров врачей</a:t>
              </a:r>
              <a:endParaRPr lang="ru-RU" sz="1000">
                <a:solidFill>
                  <a:srgbClr val="1B2E51"/>
                </a:solidFill>
                <a:latin typeface="Verdana"/>
                <a:ea typeface="Verdana"/>
                <a:cs typeface="Arial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 bwMode="auto">
          <a:xfrm>
            <a:off x="2840372" y="5252359"/>
            <a:ext cx="2125175" cy="898690"/>
            <a:chOff x="5968019" y="2403576"/>
            <a:chExt cx="2125175" cy="898690"/>
          </a:xfrm>
        </p:grpSpPr>
        <p:sp>
          <p:nvSpPr>
            <p:cNvPr id="76" name="Овал 75"/>
            <p:cNvSpPr/>
            <p:nvPr/>
          </p:nvSpPr>
          <p:spPr bwMode="auto">
            <a:xfrm>
              <a:off x="5968019" y="2492840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6191563" y="2403576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3200" b="1" i="0" u="none" strike="noStrike">
                  <a:solidFill>
                    <a:srgbClr val="7E903C"/>
                  </a:solidFill>
                  <a:latin typeface="Arial"/>
                  <a:cs typeface="Arial"/>
                </a:rPr>
                <a:t>143</a:t>
              </a:r>
              <a:endParaRPr lang="ru-RU" sz="3200">
                <a:solidFill>
                  <a:srgbClr val="7E903C"/>
                </a:solidFill>
                <a:latin typeface="Arial"/>
                <a:cs typeface="Arial"/>
              </a:endParaRPr>
            </a:p>
          </p:txBody>
        </p:sp>
        <p:sp>
          <p:nvSpPr>
            <p:cNvPr id="85" name="TextBox 84"/>
            <p:cNvSpPr txBox="1"/>
            <p:nvPr/>
          </p:nvSpPr>
          <p:spPr bwMode="auto">
            <a:xfrm>
              <a:off x="5977663" y="2501703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 i="0" u="none" strike="noStrike">
                  <a:solidFill>
                    <a:srgbClr val="7E903C"/>
                  </a:solidFill>
                  <a:latin typeface="Arial"/>
                  <a:cs typeface="Arial"/>
                </a:rPr>
                <a:t>&gt;</a:t>
              </a:r>
              <a:endParaRPr lang="ru-RU" sz="2400">
                <a:solidFill>
                  <a:srgbClr val="7E903C"/>
                </a:solidFill>
                <a:latin typeface="Arial"/>
                <a:cs typeface="Arial"/>
              </a:endParaRPr>
            </a:p>
          </p:txBody>
        </p:sp>
        <p:sp>
          <p:nvSpPr>
            <p:cNvPr id="88" name="TextBox 87"/>
            <p:cNvSpPr txBox="1"/>
            <p:nvPr/>
          </p:nvSpPr>
          <p:spPr bwMode="auto">
            <a:xfrm>
              <a:off x="6910912" y="2500805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 i="0" u="none" strike="noStrike">
                  <a:solidFill>
                    <a:srgbClr val="7E903C"/>
                  </a:solidFill>
                  <a:latin typeface="Arial"/>
                  <a:cs typeface="Arial"/>
                </a:rPr>
                <a:t>млн.</a:t>
              </a:r>
              <a:endParaRPr lang="ru-RU" sz="2400">
                <a:solidFill>
                  <a:srgbClr val="7E903C"/>
                </a:solidFill>
                <a:latin typeface="Arial"/>
                <a:cs typeface="Arial"/>
              </a:endParaRPr>
            </a:p>
          </p:txBody>
        </p:sp>
        <p:sp>
          <p:nvSpPr>
            <p:cNvPr id="90" name="TextBox 89"/>
            <p:cNvSpPr txBox="1"/>
            <p:nvPr/>
          </p:nvSpPr>
          <p:spPr bwMode="auto">
            <a:xfrm>
              <a:off x="6294929" y="2948494"/>
              <a:ext cx="11400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000" b="0" i="0" u="none" strike="noStrike">
                  <a:solidFill>
                    <a:srgbClr val="1B2E51"/>
                  </a:solidFill>
                  <a:latin typeface="Verdana"/>
                  <a:ea typeface="Verdana"/>
                  <a:cs typeface="Arial"/>
                </a:rPr>
                <a:t>рецептов</a:t>
              </a:r>
              <a:endParaRPr lang="ru-RU" sz="1000">
                <a:solidFill>
                  <a:srgbClr val="1B2E51"/>
                </a:solidFill>
                <a:latin typeface="Verdana"/>
                <a:ea typeface="Verdana"/>
                <a:cs typeface="Arial"/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 bwMode="auto">
          <a:xfrm>
            <a:off x="4742254" y="5252359"/>
            <a:ext cx="2125175" cy="945028"/>
            <a:chOff x="7948384" y="2445639"/>
            <a:chExt cx="2125175" cy="945028"/>
          </a:xfrm>
        </p:grpSpPr>
        <p:sp>
          <p:nvSpPr>
            <p:cNvPr id="97" name="Овал 96"/>
            <p:cNvSpPr/>
            <p:nvPr/>
          </p:nvSpPr>
          <p:spPr bwMode="auto">
            <a:xfrm>
              <a:off x="7948384" y="2534903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3" name="TextBox 102"/>
            <p:cNvSpPr txBox="1"/>
            <p:nvPr/>
          </p:nvSpPr>
          <p:spPr bwMode="auto">
            <a:xfrm>
              <a:off x="8171928" y="2445639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3200" b="1" i="0" u="none" strike="noStrike">
                  <a:solidFill>
                    <a:srgbClr val="7E903C"/>
                  </a:solidFill>
                  <a:latin typeface="Arial"/>
                  <a:cs typeface="Arial"/>
                </a:rPr>
                <a:t>320</a:t>
              </a:r>
              <a:endParaRPr lang="ru-RU" sz="3200">
                <a:solidFill>
                  <a:srgbClr val="7E903C"/>
                </a:solidFill>
                <a:latin typeface="Arial"/>
                <a:cs typeface="Arial"/>
              </a:endParaRPr>
            </a:p>
          </p:txBody>
        </p:sp>
        <p:sp>
          <p:nvSpPr>
            <p:cNvPr id="104" name="TextBox 103"/>
            <p:cNvSpPr txBox="1"/>
            <p:nvPr/>
          </p:nvSpPr>
          <p:spPr bwMode="auto">
            <a:xfrm>
              <a:off x="7958028" y="2543766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 i="0" u="none" strike="noStrike">
                  <a:solidFill>
                    <a:srgbClr val="7E903C"/>
                  </a:solidFill>
                  <a:latin typeface="Arial"/>
                  <a:cs typeface="Arial"/>
                </a:rPr>
                <a:t>&gt;</a:t>
              </a:r>
              <a:endParaRPr lang="ru-RU" sz="2400">
                <a:solidFill>
                  <a:srgbClr val="7E903C"/>
                </a:solidFill>
                <a:latin typeface="Arial"/>
                <a:cs typeface="Arial"/>
              </a:endParaRPr>
            </a:p>
          </p:txBody>
        </p:sp>
        <p:sp>
          <p:nvSpPr>
            <p:cNvPr id="111" name="TextBox 110"/>
            <p:cNvSpPr txBox="1"/>
            <p:nvPr/>
          </p:nvSpPr>
          <p:spPr bwMode="auto">
            <a:xfrm>
              <a:off x="8891277" y="2519019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 i="0" u="none" strike="noStrike">
                  <a:solidFill>
                    <a:srgbClr val="7E903C"/>
                  </a:solidFill>
                  <a:latin typeface="Arial"/>
                  <a:cs typeface="Arial"/>
                </a:rPr>
                <a:t>млн.</a:t>
              </a:r>
              <a:endParaRPr lang="ru-RU" sz="2400">
                <a:solidFill>
                  <a:srgbClr val="7E903C"/>
                </a:solidFill>
                <a:latin typeface="Arial"/>
                <a:cs typeface="Arial"/>
              </a:endParaRPr>
            </a:p>
          </p:txBody>
        </p:sp>
        <p:sp>
          <p:nvSpPr>
            <p:cNvPr id="112" name="TextBox 111"/>
            <p:cNvSpPr txBox="1"/>
            <p:nvPr/>
          </p:nvSpPr>
          <p:spPr bwMode="auto">
            <a:xfrm>
              <a:off x="8203733" y="2990557"/>
              <a:ext cx="1140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000" b="0" i="0" u="none" strike="noStrike">
                  <a:solidFill>
                    <a:srgbClr val="1B2E51"/>
                  </a:solidFill>
                  <a:latin typeface="Verdana"/>
                  <a:ea typeface="Verdana"/>
                  <a:cs typeface="Arial"/>
                </a:rPr>
                <a:t>результатов анализов</a:t>
              </a:r>
              <a:endParaRPr/>
            </a:p>
          </p:txBody>
        </p:sp>
      </p:grpSp>
      <p:grpSp>
        <p:nvGrpSpPr>
          <p:cNvPr id="113" name="Группа 112"/>
          <p:cNvGrpSpPr/>
          <p:nvPr/>
        </p:nvGrpSpPr>
        <p:grpSpPr bwMode="auto">
          <a:xfrm>
            <a:off x="6598211" y="5252359"/>
            <a:ext cx="2196736" cy="945028"/>
            <a:chOff x="9907501" y="3382147"/>
            <a:chExt cx="2196736" cy="945028"/>
          </a:xfrm>
        </p:grpSpPr>
        <p:sp>
          <p:nvSpPr>
            <p:cNvPr id="116" name="Овал 115"/>
            <p:cNvSpPr/>
            <p:nvPr/>
          </p:nvSpPr>
          <p:spPr bwMode="auto">
            <a:xfrm>
              <a:off x="9907501" y="3471411"/>
              <a:ext cx="809426" cy="809426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7" name="TextBox 116"/>
            <p:cNvSpPr txBox="1"/>
            <p:nvPr/>
          </p:nvSpPr>
          <p:spPr bwMode="auto">
            <a:xfrm>
              <a:off x="10131047" y="3382147"/>
              <a:ext cx="1182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3200" b="1" i="0" u="none" strike="noStrike">
                  <a:solidFill>
                    <a:srgbClr val="7E903C"/>
                  </a:solidFill>
                  <a:latin typeface="Arial"/>
                  <a:cs typeface="Arial"/>
                </a:rPr>
                <a:t>11,7</a:t>
              </a:r>
              <a:endParaRPr lang="ru-RU" sz="3200">
                <a:solidFill>
                  <a:srgbClr val="7E903C"/>
                </a:solidFill>
                <a:latin typeface="Arial"/>
                <a:cs typeface="Arial"/>
              </a:endParaRPr>
            </a:p>
          </p:txBody>
        </p:sp>
        <p:sp>
          <p:nvSpPr>
            <p:cNvPr id="118" name="TextBox 117"/>
            <p:cNvSpPr txBox="1"/>
            <p:nvPr/>
          </p:nvSpPr>
          <p:spPr bwMode="auto">
            <a:xfrm>
              <a:off x="9917146" y="3480274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 i="0" u="none" strike="noStrike">
                  <a:solidFill>
                    <a:srgbClr val="7E903C"/>
                  </a:solidFill>
                  <a:latin typeface="Arial"/>
                  <a:cs typeface="Arial"/>
                </a:rPr>
                <a:t>&gt;</a:t>
              </a:r>
              <a:endParaRPr lang="ru-RU" sz="2400">
                <a:solidFill>
                  <a:srgbClr val="7E903C"/>
                </a:solidFill>
                <a:latin typeface="Arial"/>
                <a:cs typeface="Arial"/>
              </a:endParaRPr>
            </a:p>
          </p:txBody>
        </p:sp>
        <p:sp>
          <p:nvSpPr>
            <p:cNvPr id="119" name="TextBox 118"/>
            <p:cNvSpPr txBox="1"/>
            <p:nvPr/>
          </p:nvSpPr>
          <p:spPr bwMode="auto">
            <a:xfrm>
              <a:off x="10921956" y="3479380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 i="0" u="none" strike="noStrike">
                  <a:solidFill>
                    <a:srgbClr val="7E903C"/>
                  </a:solidFill>
                  <a:latin typeface="Arial"/>
                  <a:cs typeface="Arial"/>
                </a:rPr>
                <a:t>млн.</a:t>
              </a:r>
              <a:endParaRPr lang="ru-RU" sz="2400">
                <a:solidFill>
                  <a:srgbClr val="7E903C"/>
                </a:solidFill>
                <a:latin typeface="Arial"/>
                <a:cs typeface="Arial"/>
              </a:endParaRPr>
            </a:p>
          </p:txBody>
        </p:sp>
        <p:sp>
          <p:nvSpPr>
            <p:cNvPr id="120" name="TextBox 119"/>
            <p:cNvSpPr txBox="1"/>
            <p:nvPr/>
          </p:nvSpPr>
          <p:spPr bwMode="auto">
            <a:xfrm>
              <a:off x="10250314" y="3927065"/>
              <a:ext cx="1636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000" b="0" i="0" u="none" strike="noStrike">
                  <a:solidFill>
                    <a:srgbClr val="1B2E51"/>
                  </a:solidFill>
                  <a:latin typeface="Verdana"/>
                  <a:ea typeface="Verdana"/>
                  <a:cs typeface="Arial"/>
                </a:rPr>
                <a:t>выписных эпикризов из стационаров</a:t>
              </a:r>
              <a:endParaRPr/>
            </a:p>
          </p:txBody>
        </p:sp>
      </p:grpSp>
      <p:pic>
        <p:nvPicPr>
          <p:cNvPr id="121" name="Рисунок 120"/>
          <p:cNvPicPr>
            <a:picLocks noChangeAspect="1" noChangeArrowheads="1"/>
          </p:cNvPicPr>
          <p:nvPr/>
        </p:nvPicPr>
        <p:blipFill>
          <a:blip r:embed="rId5"/>
          <a:srcRect l="279" t="514" r="23421" b="777"/>
          <a:stretch/>
        </p:blipFill>
        <p:spPr bwMode="auto">
          <a:xfrm>
            <a:off x="8062380" y="1530131"/>
            <a:ext cx="3813311" cy="3287335"/>
          </a:xfrm>
          <a:custGeom>
            <a:avLst/>
            <a:gdLst>
              <a:gd name="connsiteX0" fmla="*/ 821834 w 3813311"/>
              <a:gd name="connsiteY0" fmla="*/ 0 h 3287335"/>
              <a:gd name="connsiteX1" fmla="*/ 2991477 w 3813311"/>
              <a:gd name="connsiteY1" fmla="*/ 0 h 3287335"/>
              <a:gd name="connsiteX2" fmla="*/ 3813311 w 3813311"/>
              <a:gd name="connsiteY2" fmla="*/ 1643668 h 3287335"/>
              <a:gd name="connsiteX3" fmla="*/ 2991477 w 3813311"/>
              <a:gd name="connsiteY3" fmla="*/ 3287335 h 3287335"/>
              <a:gd name="connsiteX4" fmla="*/ 821834 w 3813311"/>
              <a:gd name="connsiteY4" fmla="*/ 3287335 h 3287335"/>
              <a:gd name="connsiteX5" fmla="*/ 0 w 3813311"/>
              <a:gd name="connsiteY5" fmla="*/ 1643668 h 32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311" h="3287335" extrusionOk="0">
                <a:moveTo>
                  <a:pt x="821834" y="0"/>
                </a:moveTo>
                <a:lnTo>
                  <a:pt x="2991477" y="0"/>
                </a:lnTo>
                <a:lnTo>
                  <a:pt x="3813311" y="1643668"/>
                </a:lnTo>
                <a:lnTo>
                  <a:pt x="2991477" y="3287335"/>
                </a:lnTo>
                <a:lnTo>
                  <a:pt x="821834" y="3287335"/>
                </a:lnTo>
                <a:lnTo>
                  <a:pt x="0" y="1643668"/>
                </a:lnTo>
                <a:close/>
              </a:path>
            </a:pathLst>
          </a:custGeom>
          <a:noFill/>
        </p:spPr>
      </p:pic>
      <p:sp>
        <p:nvSpPr>
          <p:cNvPr id="127" name="Шестиугольник 126"/>
          <p:cNvSpPr/>
          <p:nvPr/>
        </p:nvSpPr>
        <p:spPr bwMode="auto">
          <a:xfrm>
            <a:off x="7232728" y="1775185"/>
            <a:ext cx="1493084" cy="1287141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8" name="Шестиугольник 127"/>
          <p:cNvSpPr/>
          <p:nvPr/>
        </p:nvSpPr>
        <p:spPr bwMode="auto">
          <a:xfrm>
            <a:off x="10654671" y="4344672"/>
            <a:ext cx="1131372" cy="975321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A4B8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9" name="Рисунок 128"/>
          <p:cNvPicPr>
            <a:picLocks noChangeAspect="1" noChangeArrowheads="1"/>
          </p:cNvPicPr>
          <p:nvPr/>
        </p:nvPicPr>
        <p:blipFill>
          <a:blip r:embed="rId6"/>
          <a:srcRect l="2924" t="1357" r="2058" b="54236"/>
          <a:stretch/>
        </p:blipFill>
        <p:spPr bwMode="auto">
          <a:xfrm>
            <a:off x="8766848" y="4891780"/>
            <a:ext cx="1798175" cy="1550151"/>
          </a:xfrm>
          <a:custGeom>
            <a:avLst/>
            <a:gdLst>
              <a:gd name="connsiteX0" fmla="*/ 387538 w 1798175"/>
              <a:gd name="connsiteY0" fmla="*/ 0 h 1550151"/>
              <a:gd name="connsiteX1" fmla="*/ 1410637 w 1798175"/>
              <a:gd name="connsiteY1" fmla="*/ 0 h 1550151"/>
              <a:gd name="connsiteX2" fmla="*/ 1798175 w 1798175"/>
              <a:gd name="connsiteY2" fmla="*/ 775076 h 1550151"/>
              <a:gd name="connsiteX3" fmla="*/ 1410637 w 1798175"/>
              <a:gd name="connsiteY3" fmla="*/ 1550151 h 1550151"/>
              <a:gd name="connsiteX4" fmla="*/ 387538 w 1798175"/>
              <a:gd name="connsiteY4" fmla="*/ 1550151 h 1550151"/>
              <a:gd name="connsiteX5" fmla="*/ 0 w 1798175"/>
              <a:gd name="connsiteY5" fmla="*/ 775076 h 155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8175" h="1550151" extrusionOk="0">
                <a:moveTo>
                  <a:pt x="387538" y="0"/>
                </a:moveTo>
                <a:lnTo>
                  <a:pt x="1410637" y="0"/>
                </a:lnTo>
                <a:lnTo>
                  <a:pt x="1798175" y="775076"/>
                </a:lnTo>
                <a:lnTo>
                  <a:pt x="1410637" y="1550151"/>
                </a:lnTo>
                <a:lnTo>
                  <a:pt x="387538" y="1550151"/>
                </a:lnTo>
                <a:lnTo>
                  <a:pt x="0" y="775076"/>
                </a:ln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1163343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 i="0" u="none" strike="noStrike">
                <a:solidFill>
                  <a:srgbClr val="1B2E51"/>
                </a:solidFill>
                <a:latin typeface="Arial"/>
                <a:cs typeface="Arial"/>
              </a:rPr>
              <a:t>Льготное лекарственное обеспечение</a:t>
            </a:r>
            <a:endParaRPr lang="ru-RU" sz="300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2" name="Прямоугольник: скругленные углы 41"/>
          <p:cNvSpPr/>
          <p:nvPr/>
        </p:nvSpPr>
        <p:spPr bwMode="auto">
          <a:xfrm>
            <a:off x="707822" y="1471225"/>
            <a:ext cx="5713562" cy="766509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TextBox 43"/>
          <p:cNvSpPr txBox="1"/>
          <p:nvPr/>
        </p:nvSpPr>
        <p:spPr bwMode="auto">
          <a:xfrm>
            <a:off x="1616068" y="1685997"/>
            <a:ext cx="373698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 i="0" u="none" strike="noStrike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Лекарства по </a:t>
            </a:r>
            <a:r>
              <a:rPr lang="en-US" sz="2200" b="1" i="0" u="none" strike="noStrike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QR-</a:t>
            </a:r>
            <a:r>
              <a:rPr lang="ru-RU" sz="2200" b="1" i="0" u="none" strike="noStrike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коду </a:t>
            </a:r>
            <a:endParaRPr lang="ru-RU" sz="22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6" name="Овал 45"/>
          <p:cNvSpPr/>
          <p:nvPr/>
        </p:nvSpPr>
        <p:spPr bwMode="auto">
          <a:xfrm>
            <a:off x="599542" y="1209205"/>
            <a:ext cx="922838" cy="922838"/>
          </a:xfrm>
          <a:prstGeom prst="ellipse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1B2E51"/>
              </a:solidFill>
            </a:endParaRPr>
          </a:p>
        </p:txBody>
      </p:sp>
      <p:sp>
        <p:nvSpPr>
          <p:cNvPr id="47" name="Прямоугольник: скругленные углы 46"/>
          <p:cNvSpPr/>
          <p:nvPr/>
        </p:nvSpPr>
        <p:spPr bwMode="auto">
          <a:xfrm>
            <a:off x="6700607" y="4121150"/>
            <a:ext cx="4948638" cy="2268392"/>
          </a:xfrm>
          <a:prstGeom prst="roundRect">
            <a:avLst>
              <a:gd name="adj" fmla="val 9858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TextBox 47"/>
          <p:cNvSpPr txBox="1"/>
          <p:nvPr/>
        </p:nvSpPr>
        <p:spPr bwMode="auto">
          <a:xfrm>
            <a:off x="7180579" y="4475284"/>
            <a:ext cx="409274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 i="0" u="none" strike="noStrike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Общественные слушания по закупке лекарств </a:t>
            </a:r>
            <a:endParaRPr lang="ru-RU" sz="22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9" name="Прямоугольник: скругленные углы 48"/>
          <p:cNvSpPr/>
          <p:nvPr/>
        </p:nvSpPr>
        <p:spPr bwMode="auto">
          <a:xfrm>
            <a:off x="715736" y="2657502"/>
            <a:ext cx="5704111" cy="190439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TextBox 49"/>
          <p:cNvSpPr txBox="1"/>
          <p:nvPr/>
        </p:nvSpPr>
        <p:spPr bwMode="auto">
          <a:xfrm>
            <a:off x="1578036" y="2782184"/>
            <a:ext cx="456042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 i="0" u="none" strike="noStrike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Лекарства в коммерческих аптеках</a:t>
            </a:r>
            <a:endParaRPr lang="ru-RU" sz="22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1" name="Овал 50"/>
          <p:cNvSpPr/>
          <p:nvPr/>
        </p:nvSpPr>
        <p:spPr bwMode="auto">
          <a:xfrm>
            <a:off x="607457" y="2395481"/>
            <a:ext cx="922838" cy="922838"/>
          </a:xfrm>
          <a:prstGeom prst="ellipse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1B2E5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1701764" y="3501962"/>
            <a:ext cx="4394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С 2022 года </a:t>
            </a:r>
            <a:r>
              <a:rPr lang="ru-RU" sz="1200" b="1" i="0" u="none" strike="noStrike">
                <a:solidFill>
                  <a:srgbClr val="A4B856"/>
                </a:solidFill>
                <a:latin typeface="Verdana"/>
                <a:ea typeface="Verdana"/>
                <a:cs typeface="Arial"/>
              </a:rPr>
              <a:t>льготные лекарства</a:t>
            </a:r>
            <a:r>
              <a:rPr lang="ru-RU" sz="1200" b="1" i="0" u="none" strike="noStrike">
                <a:solidFill>
                  <a:srgbClr val="48BDD7"/>
                </a:solidFill>
                <a:latin typeface="Verdana"/>
                <a:ea typeface="Verdana"/>
                <a:cs typeface="Arial"/>
              </a:rPr>
              <a:t> </a:t>
            </a:r>
            <a:r>
              <a:rPr lang="ru-RU" sz="12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можно получить в коммерческих аптеках</a:t>
            </a:r>
            <a:endParaRPr lang="ru-RU" sz="12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712767">
            <a:off x="1327254" y="3540279"/>
            <a:ext cx="237788" cy="24824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76610" y="2537963"/>
            <a:ext cx="584874" cy="584874"/>
          </a:xfrm>
          <a:prstGeom prst="rect">
            <a:avLst/>
          </a:prstGeom>
        </p:spPr>
      </p:pic>
      <p:sp>
        <p:nvSpPr>
          <p:cNvPr id="55" name="Прямоугольник: скругленные углы 54"/>
          <p:cNvSpPr/>
          <p:nvPr/>
        </p:nvSpPr>
        <p:spPr bwMode="auto">
          <a:xfrm>
            <a:off x="1791806" y="4002266"/>
            <a:ext cx="3376916" cy="348691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TextBox 55"/>
          <p:cNvSpPr txBox="1"/>
          <p:nvPr/>
        </p:nvSpPr>
        <p:spPr bwMode="auto">
          <a:xfrm>
            <a:off x="2219770" y="4032251"/>
            <a:ext cx="2517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i="0" u="none" strike="noStrike">
                <a:solidFill>
                  <a:schemeClr val="bg1"/>
                </a:solidFill>
                <a:latin typeface="Verdana"/>
                <a:ea typeface="Verdana"/>
                <a:cs typeface="Arial"/>
              </a:rPr>
              <a:t>бесплатно или с доплатой</a:t>
            </a:r>
            <a:endParaRPr lang="ru-RU" sz="1200" b="1">
              <a:solidFill>
                <a:schemeClr val="bg1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15738" y="1314896"/>
            <a:ext cx="682907" cy="682907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 bwMode="auto">
          <a:xfrm>
            <a:off x="715738" y="4933923"/>
            <a:ext cx="5704110" cy="145561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TextBox 58"/>
          <p:cNvSpPr txBox="1"/>
          <p:nvPr/>
        </p:nvSpPr>
        <p:spPr bwMode="auto">
          <a:xfrm>
            <a:off x="1578036" y="5058606"/>
            <a:ext cx="368407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 i="0" u="none" strike="noStrike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Неснижаемые остатки на складах</a:t>
            </a:r>
            <a:endParaRPr lang="ru-RU" sz="22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7" name="Овал 66"/>
          <p:cNvSpPr/>
          <p:nvPr/>
        </p:nvSpPr>
        <p:spPr bwMode="auto">
          <a:xfrm>
            <a:off x="607457" y="4671903"/>
            <a:ext cx="922838" cy="922838"/>
          </a:xfrm>
          <a:prstGeom prst="ellipse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1B2E5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1701764" y="5747799"/>
            <a:ext cx="471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ДЗМ регулярно </a:t>
            </a:r>
            <a:r>
              <a:rPr lang="ru-RU" sz="1200" b="1" i="0" u="none" strike="noStrike">
                <a:solidFill>
                  <a:srgbClr val="A4B856"/>
                </a:solidFill>
                <a:latin typeface="Verdana"/>
                <a:ea typeface="Verdana"/>
                <a:cs typeface="Arial"/>
              </a:rPr>
              <a:t>отслеживает обеспечение</a:t>
            </a:r>
            <a:r>
              <a:rPr lang="ru-RU" sz="12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 пациентов необходимыми лекарственными препаратами</a:t>
            </a:r>
            <a:endParaRPr lang="ru-RU" sz="12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712767">
            <a:off x="1359059" y="5778165"/>
            <a:ext cx="237788" cy="248241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 bwMode="auto">
          <a:xfrm>
            <a:off x="7637514" y="5183792"/>
            <a:ext cx="4092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Проводятся </a:t>
            </a:r>
            <a:r>
              <a:rPr lang="ru-RU" sz="1200" b="1" i="0" u="none" strike="noStrike">
                <a:solidFill>
                  <a:srgbClr val="A4B856"/>
                </a:solidFill>
                <a:latin typeface="Verdana"/>
                <a:ea typeface="Verdana"/>
                <a:cs typeface="Arial"/>
              </a:rPr>
              <a:t>ежегодно</a:t>
            </a:r>
            <a:r>
              <a:rPr lang="ru-RU" sz="12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 – совместно</a:t>
            </a:r>
            <a:endParaRPr lang="en-US" sz="1200" b="0" i="0" u="none" strike="noStrike">
              <a:solidFill>
                <a:srgbClr val="1B2E51"/>
              </a:solidFill>
              <a:latin typeface="Verdana"/>
              <a:ea typeface="Verdana"/>
              <a:cs typeface="Arial"/>
            </a:endParaRPr>
          </a:p>
          <a:p>
            <a:pPr>
              <a:defRPr/>
            </a:pPr>
            <a:r>
              <a:rPr lang="ru-RU" sz="12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с </a:t>
            </a:r>
            <a:r>
              <a:rPr lang="ru-RU" sz="1200" b="1" i="0" u="none" strike="noStrike">
                <a:solidFill>
                  <a:srgbClr val="A4B856"/>
                </a:solidFill>
                <a:latin typeface="Verdana"/>
                <a:ea typeface="Verdana"/>
                <a:cs typeface="Arial"/>
              </a:rPr>
              <a:t>профессиональным, пациентским </a:t>
            </a:r>
            <a:endParaRPr lang="en-US" sz="1200" b="1" i="0" u="none" strike="noStrike">
              <a:solidFill>
                <a:srgbClr val="A4B856"/>
              </a:solidFill>
              <a:latin typeface="Verdana"/>
              <a:ea typeface="Verdana"/>
              <a:cs typeface="Arial"/>
            </a:endParaRPr>
          </a:p>
          <a:p>
            <a:pPr>
              <a:defRPr/>
            </a:pPr>
            <a:r>
              <a:rPr lang="ru-RU" sz="1200" b="1" i="0" u="none" strike="noStrike">
                <a:solidFill>
                  <a:srgbClr val="A4B856"/>
                </a:solidFill>
                <a:latin typeface="Verdana"/>
                <a:ea typeface="Verdana"/>
                <a:cs typeface="Arial"/>
              </a:rPr>
              <a:t>и фармацевтическим</a:t>
            </a:r>
            <a:r>
              <a:rPr lang="ru-RU" sz="12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 сообществами для определения </a:t>
            </a:r>
            <a:r>
              <a:rPr lang="ru-RU" sz="1200" b="1" i="0" u="none" strike="noStrike">
                <a:solidFill>
                  <a:srgbClr val="A4B856"/>
                </a:solidFill>
                <a:latin typeface="Verdana"/>
                <a:ea typeface="Verdana"/>
                <a:cs typeface="Arial"/>
              </a:rPr>
              <a:t>потребности</a:t>
            </a:r>
            <a:r>
              <a:rPr lang="en-US" sz="1200" b="1" i="0" u="none" strike="noStrike">
                <a:solidFill>
                  <a:srgbClr val="A4B856"/>
                </a:solidFill>
                <a:latin typeface="Verdana"/>
                <a:ea typeface="Verdana"/>
                <a:cs typeface="Arial"/>
              </a:rPr>
              <a:t> </a:t>
            </a:r>
            <a:r>
              <a:rPr lang="ru-RU" sz="12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в необходимом количестве </a:t>
            </a:r>
            <a:r>
              <a:rPr lang="ru-RU" sz="1200" b="1" i="0" u="none" strike="noStrike">
                <a:solidFill>
                  <a:srgbClr val="A4B856"/>
                </a:solidFill>
                <a:latin typeface="Verdana"/>
                <a:ea typeface="Verdana"/>
                <a:cs typeface="Arial"/>
              </a:rPr>
              <a:t>препаратов</a:t>
            </a:r>
            <a:endParaRPr lang="ru-RU" sz="1200" b="1">
              <a:solidFill>
                <a:srgbClr val="A4B856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712767">
            <a:off x="7224628" y="5243445"/>
            <a:ext cx="237788" cy="248241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24881" y="4815679"/>
            <a:ext cx="553464" cy="597121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 noChangeArrowheads="1"/>
          </p:cNvPicPr>
          <p:nvPr/>
        </p:nvPicPr>
        <p:blipFill>
          <a:blip r:embed="rId8"/>
          <a:srcRect l="19233" t="590" r="9980" b="8100"/>
          <a:stretch/>
        </p:blipFill>
        <p:spPr bwMode="auto">
          <a:xfrm>
            <a:off x="6084968" y="1241148"/>
            <a:ext cx="3644432" cy="3132586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 extrusionOk="0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</p:spPr>
      </p:pic>
      <p:pic>
        <p:nvPicPr>
          <p:cNvPr id="76" name="Рисунок 75"/>
          <p:cNvPicPr>
            <a:picLocks noChangeAspect="1" noChangeArrowheads="1"/>
          </p:cNvPicPr>
          <p:nvPr/>
        </p:nvPicPr>
        <p:blipFill>
          <a:blip r:embed="rId9"/>
          <a:srcRect l="44188" t="18895" r="1891" b="19128"/>
          <a:stretch/>
        </p:blipFill>
        <p:spPr bwMode="auto">
          <a:xfrm>
            <a:off x="9517558" y="1282400"/>
            <a:ext cx="2167335" cy="1868392"/>
          </a:xfrm>
          <a:custGeom>
            <a:avLst/>
            <a:gdLst>
              <a:gd name="connsiteX0" fmla="*/ 467098 w 2167335"/>
              <a:gd name="connsiteY0" fmla="*/ 0 h 1868392"/>
              <a:gd name="connsiteX1" fmla="*/ 1700237 w 2167335"/>
              <a:gd name="connsiteY1" fmla="*/ 0 h 1868392"/>
              <a:gd name="connsiteX2" fmla="*/ 2167335 w 2167335"/>
              <a:gd name="connsiteY2" fmla="*/ 934196 h 1868392"/>
              <a:gd name="connsiteX3" fmla="*/ 1700237 w 2167335"/>
              <a:gd name="connsiteY3" fmla="*/ 1868392 h 1868392"/>
              <a:gd name="connsiteX4" fmla="*/ 467098 w 2167335"/>
              <a:gd name="connsiteY4" fmla="*/ 1868392 h 1868392"/>
              <a:gd name="connsiteX5" fmla="*/ 0 w 2167335"/>
              <a:gd name="connsiteY5" fmla="*/ 934196 h 186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335" h="1868392" extrusionOk="0">
                <a:moveTo>
                  <a:pt x="467098" y="0"/>
                </a:moveTo>
                <a:lnTo>
                  <a:pt x="1700237" y="0"/>
                </a:lnTo>
                <a:lnTo>
                  <a:pt x="2167335" y="934196"/>
                </a:lnTo>
                <a:lnTo>
                  <a:pt x="1700237" y="1868392"/>
                </a:lnTo>
                <a:lnTo>
                  <a:pt x="467098" y="1868392"/>
                </a:lnTo>
                <a:lnTo>
                  <a:pt x="0" y="934196"/>
                </a:lnTo>
                <a:close/>
              </a:path>
            </a:pathLst>
          </a:custGeom>
          <a:noFill/>
        </p:spPr>
      </p:pic>
      <p:sp>
        <p:nvSpPr>
          <p:cNvPr id="78" name="Шестиугольник 77"/>
          <p:cNvSpPr/>
          <p:nvPr/>
        </p:nvSpPr>
        <p:spPr bwMode="auto">
          <a:xfrm>
            <a:off x="11043530" y="2856182"/>
            <a:ext cx="743720" cy="641138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A4B8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Шестиугольник 78"/>
          <p:cNvSpPr/>
          <p:nvPr/>
        </p:nvSpPr>
        <p:spPr bwMode="auto">
          <a:xfrm>
            <a:off x="8985775" y="3073400"/>
            <a:ext cx="1090573" cy="940150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1163343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 i="0" u="none" strike="noStrike">
                <a:solidFill>
                  <a:srgbClr val="1B2E51"/>
                </a:solidFill>
                <a:latin typeface="Arial"/>
                <a:cs typeface="Arial"/>
              </a:rPr>
              <a:t>Льготное лекарственное обеспечение</a:t>
            </a:r>
            <a:endParaRPr lang="ru-RU" sz="300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2" name="Прямоугольник: скругленные углы 41"/>
          <p:cNvSpPr/>
          <p:nvPr/>
        </p:nvSpPr>
        <p:spPr bwMode="auto">
          <a:xfrm>
            <a:off x="707822" y="1471225"/>
            <a:ext cx="5713562" cy="766509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TextBox 43"/>
          <p:cNvSpPr txBox="1"/>
          <p:nvPr/>
        </p:nvSpPr>
        <p:spPr bwMode="auto">
          <a:xfrm>
            <a:off x="1616067" y="1685997"/>
            <a:ext cx="4810978" cy="371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 i="0" u="none" strike="noStrike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2034 </a:t>
            </a:r>
            <a:r>
              <a:rPr lang="ru-RU" sz="2200" i="0" u="none" strike="noStrike">
                <a:solidFill>
                  <a:srgbClr val="1B2E51"/>
                </a:solidFill>
                <a:latin typeface="Arial"/>
                <a:cs typeface="Arial"/>
              </a:rPr>
              <a:t>рецепта для </a:t>
            </a:r>
            <a:r>
              <a:rPr lang="ru-RU" sz="2200" b="1" i="0" u="none" strike="noStrike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678 человек</a:t>
            </a:r>
            <a:endParaRPr lang="ru-RU" sz="22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6" name="Овал 45"/>
          <p:cNvSpPr/>
          <p:nvPr/>
        </p:nvSpPr>
        <p:spPr bwMode="auto">
          <a:xfrm>
            <a:off x="599542" y="1209205"/>
            <a:ext cx="922838" cy="922838"/>
          </a:xfrm>
          <a:prstGeom prst="ellipse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1B2E51"/>
              </a:solidFill>
            </a:endParaRPr>
          </a:p>
        </p:txBody>
      </p:sp>
      <p:sp>
        <p:nvSpPr>
          <p:cNvPr id="47" name="Прямоугольник: скругленные углы 46"/>
          <p:cNvSpPr/>
          <p:nvPr/>
        </p:nvSpPr>
        <p:spPr bwMode="auto">
          <a:xfrm>
            <a:off x="6700607" y="4121150"/>
            <a:ext cx="4948638" cy="2268392"/>
          </a:xfrm>
          <a:prstGeom prst="roundRect">
            <a:avLst>
              <a:gd name="adj" fmla="val 9858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TextBox 47"/>
          <p:cNvSpPr txBox="1"/>
          <p:nvPr/>
        </p:nvSpPr>
        <p:spPr bwMode="auto">
          <a:xfrm>
            <a:off x="7484686" y="4544192"/>
            <a:ext cx="4094907" cy="65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549 </a:t>
            </a:r>
            <a:r>
              <a:rPr lang="ru-RU" sz="2200">
                <a:solidFill>
                  <a:srgbClr val="1B2E51"/>
                </a:solidFill>
                <a:latin typeface="Arial"/>
                <a:cs typeface="Arial"/>
              </a:rPr>
              <a:t>рецепта для </a:t>
            </a:r>
            <a:r>
              <a:rPr lang="ru-RU" sz="2200" b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254 детей первых трех лет</a:t>
            </a:r>
            <a:endParaRPr lang="ru-RU" sz="22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9" name="Прямоугольник: скругленные углы 48"/>
          <p:cNvSpPr/>
          <p:nvPr/>
        </p:nvSpPr>
        <p:spPr bwMode="auto">
          <a:xfrm>
            <a:off x="715736" y="2657502"/>
            <a:ext cx="5704111" cy="190439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TextBox 49"/>
          <p:cNvSpPr txBox="1"/>
          <p:nvPr/>
        </p:nvSpPr>
        <p:spPr bwMode="auto">
          <a:xfrm>
            <a:off x="1638097" y="2822496"/>
            <a:ext cx="4565466" cy="65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414 </a:t>
            </a:r>
            <a:r>
              <a:rPr lang="ru-RU" sz="2200">
                <a:solidFill>
                  <a:srgbClr val="1B2E51"/>
                </a:solidFill>
                <a:latin typeface="Arial"/>
                <a:cs typeface="Arial"/>
              </a:rPr>
              <a:t>рецепта для </a:t>
            </a:r>
            <a:r>
              <a:rPr lang="ru-RU" sz="2200" b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89 детей-инвалидов</a:t>
            </a:r>
            <a:endParaRPr lang="ru-RU" sz="22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1" name="Овал 50"/>
          <p:cNvSpPr/>
          <p:nvPr/>
        </p:nvSpPr>
        <p:spPr bwMode="auto">
          <a:xfrm>
            <a:off x="607457" y="2395481"/>
            <a:ext cx="922838" cy="922838"/>
          </a:xfrm>
          <a:prstGeom prst="ellipse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1B2E51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76610" y="2537963"/>
            <a:ext cx="584874" cy="58487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15738" y="1314896"/>
            <a:ext cx="682907" cy="682907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 bwMode="auto">
          <a:xfrm>
            <a:off x="715738" y="4933923"/>
            <a:ext cx="5704110" cy="145561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TextBox 58"/>
          <p:cNvSpPr txBox="1"/>
          <p:nvPr/>
        </p:nvSpPr>
        <p:spPr bwMode="auto">
          <a:xfrm>
            <a:off x="1716565" y="5573989"/>
            <a:ext cx="4340219" cy="65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55 </a:t>
            </a:r>
            <a:r>
              <a:rPr lang="ru-RU" sz="2200">
                <a:solidFill>
                  <a:srgbClr val="1B2E51"/>
                </a:solidFill>
                <a:latin typeface="Arial"/>
                <a:cs typeface="Arial"/>
              </a:rPr>
              <a:t>рецепта для </a:t>
            </a:r>
            <a:r>
              <a:rPr lang="ru-RU" sz="2200" b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15 детей с бронхиальной астмой</a:t>
            </a:r>
            <a:endParaRPr lang="ru-RU" sz="22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7" name="Овал 66"/>
          <p:cNvSpPr/>
          <p:nvPr/>
        </p:nvSpPr>
        <p:spPr bwMode="auto">
          <a:xfrm>
            <a:off x="607457" y="4671903"/>
            <a:ext cx="922838" cy="922838"/>
          </a:xfrm>
          <a:prstGeom prst="ellipse">
            <a:avLst/>
          </a:prstGeom>
          <a:solidFill>
            <a:srgbClr val="A4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1B2E51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712767">
            <a:off x="1357686" y="5516662"/>
            <a:ext cx="237788" cy="248241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712767">
            <a:off x="7224628" y="5243445"/>
            <a:ext cx="237788" cy="248241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24881" y="4815679"/>
            <a:ext cx="553464" cy="597121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 noChangeArrowheads="1"/>
          </p:cNvPicPr>
          <p:nvPr/>
        </p:nvPicPr>
        <p:blipFill>
          <a:blip r:embed="rId8"/>
          <a:srcRect l="19233" t="590" r="9980" b="8100"/>
          <a:stretch/>
        </p:blipFill>
        <p:spPr bwMode="auto">
          <a:xfrm>
            <a:off x="6084968" y="1241148"/>
            <a:ext cx="3644432" cy="3132586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 extrusionOk="0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</p:spPr>
      </p:pic>
      <p:pic>
        <p:nvPicPr>
          <p:cNvPr id="76" name="Рисунок 75"/>
          <p:cNvPicPr>
            <a:picLocks noChangeAspect="1" noChangeArrowheads="1"/>
          </p:cNvPicPr>
          <p:nvPr/>
        </p:nvPicPr>
        <p:blipFill>
          <a:blip r:embed="rId9"/>
          <a:srcRect l="44188" t="18895" r="1891" b="19128"/>
          <a:stretch/>
        </p:blipFill>
        <p:spPr bwMode="auto">
          <a:xfrm>
            <a:off x="9517558" y="1282400"/>
            <a:ext cx="2167335" cy="1868392"/>
          </a:xfrm>
          <a:custGeom>
            <a:avLst/>
            <a:gdLst>
              <a:gd name="connsiteX0" fmla="*/ 467098 w 2167335"/>
              <a:gd name="connsiteY0" fmla="*/ 0 h 1868392"/>
              <a:gd name="connsiteX1" fmla="*/ 1700237 w 2167335"/>
              <a:gd name="connsiteY1" fmla="*/ 0 h 1868392"/>
              <a:gd name="connsiteX2" fmla="*/ 2167335 w 2167335"/>
              <a:gd name="connsiteY2" fmla="*/ 934196 h 1868392"/>
              <a:gd name="connsiteX3" fmla="*/ 1700237 w 2167335"/>
              <a:gd name="connsiteY3" fmla="*/ 1868392 h 1868392"/>
              <a:gd name="connsiteX4" fmla="*/ 467098 w 2167335"/>
              <a:gd name="connsiteY4" fmla="*/ 1868392 h 1868392"/>
              <a:gd name="connsiteX5" fmla="*/ 0 w 2167335"/>
              <a:gd name="connsiteY5" fmla="*/ 934196 h 186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335" h="1868392" extrusionOk="0">
                <a:moveTo>
                  <a:pt x="467098" y="0"/>
                </a:moveTo>
                <a:lnTo>
                  <a:pt x="1700237" y="0"/>
                </a:lnTo>
                <a:lnTo>
                  <a:pt x="2167335" y="934196"/>
                </a:lnTo>
                <a:lnTo>
                  <a:pt x="1700237" y="1868392"/>
                </a:lnTo>
                <a:lnTo>
                  <a:pt x="467098" y="1868392"/>
                </a:lnTo>
                <a:lnTo>
                  <a:pt x="0" y="934196"/>
                </a:lnTo>
                <a:close/>
              </a:path>
            </a:pathLst>
          </a:custGeom>
          <a:noFill/>
        </p:spPr>
      </p:pic>
      <p:sp>
        <p:nvSpPr>
          <p:cNvPr id="78" name="Шестиугольник 77"/>
          <p:cNvSpPr/>
          <p:nvPr/>
        </p:nvSpPr>
        <p:spPr bwMode="auto">
          <a:xfrm>
            <a:off x="11043530" y="2856182"/>
            <a:ext cx="743720" cy="641138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A4B8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Шестиугольник 78"/>
          <p:cNvSpPr/>
          <p:nvPr/>
        </p:nvSpPr>
        <p:spPr bwMode="auto">
          <a:xfrm>
            <a:off x="8985775" y="3073400"/>
            <a:ext cx="1090573" cy="940150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1638096" y="3717144"/>
            <a:ext cx="4564746" cy="65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911 </a:t>
            </a:r>
            <a:r>
              <a:rPr lang="ru-RU" sz="2200">
                <a:solidFill>
                  <a:srgbClr val="1B2E51"/>
                </a:solidFill>
                <a:latin typeface="Arial"/>
                <a:cs typeface="Arial"/>
              </a:rPr>
              <a:t>рецепта для </a:t>
            </a:r>
            <a:r>
              <a:rPr lang="ru-RU" sz="2200" b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316 детей из многодетных семей</a:t>
            </a:r>
            <a:endParaRPr lang="ru-RU" sz="22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712767">
            <a:off x="1145661" y="3705576"/>
            <a:ext cx="237788" cy="2482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1757074" y="4979115"/>
            <a:ext cx="4338419" cy="65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64 </a:t>
            </a:r>
            <a:r>
              <a:rPr lang="ru-RU" sz="2200">
                <a:solidFill>
                  <a:srgbClr val="1B2E51"/>
                </a:solidFill>
                <a:latin typeface="Arial"/>
                <a:cs typeface="Arial"/>
              </a:rPr>
              <a:t>рецепта для </a:t>
            </a:r>
            <a:r>
              <a:rPr lang="ru-RU" sz="2200" b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26 детей с эпилепсией</a:t>
            </a:r>
            <a:endParaRPr lang="ru-RU" sz="22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7552656" y="5413367"/>
            <a:ext cx="3931245" cy="65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15 </a:t>
            </a:r>
            <a:r>
              <a:rPr lang="ru-RU" sz="2200">
                <a:solidFill>
                  <a:srgbClr val="1B2E51"/>
                </a:solidFill>
                <a:latin typeface="Arial"/>
                <a:cs typeface="Arial"/>
              </a:rPr>
              <a:t>рецепта для </a:t>
            </a:r>
            <a:r>
              <a:rPr lang="ru-RU" sz="2200" b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5 детей-сирот</a:t>
            </a:r>
            <a:endParaRPr lang="ru-RU" sz="22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1163343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 b="1" i="0" u="none" strike="noStrike">
                <a:solidFill>
                  <a:srgbClr val="1B2E51"/>
                </a:solidFill>
                <a:latin typeface="Arial"/>
                <a:cs typeface="Arial"/>
              </a:rPr>
              <a:t>Строительство и капитальны</a:t>
            </a:r>
            <a:r>
              <a:rPr lang="ru-RU" sz="3000" b="1">
                <a:solidFill>
                  <a:srgbClr val="1B2E51"/>
                </a:solidFill>
                <a:latin typeface="Arial"/>
                <a:cs typeface="Arial"/>
              </a:rPr>
              <a:t>й</a:t>
            </a:r>
            <a:r>
              <a:rPr lang="ru-RU" sz="3000" b="1" i="0" u="none" strike="noStrike">
                <a:solidFill>
                  <a:srgbClr val="1B2E51"/>
                </a:solidFill>
                <a:latin typeface="Arial"/>
                <a:cs typeface="Arial"/>
              </a:rPr>
              <a:t> ремонт</a:t>
            </a:r>
            <a:endParaRPr lang="ru-RU" sz="3000">
              <a:solidFill>
                <a:srgbClr val="1B2E5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60" name="Прямоугольник: скругленные углы 59"/>
          <p:cNvSpPr/>
          <p:nvPr/>
        </p:nvSpPr>
        <p:spPr bwMode="auto">
          <a:xfrm>
            <a:off x="981197" y="1343730"/>
            <a:ext cx="7224806" cy="27160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TextBox 60"/>
          <p:cNvSpPr txBox="1"/>
          <p:nvPr/>
        </p:nvSpPr>
        <p:spPr bwMode="auto">
          <a:xfrm>
            <a:off x="1926530" y="1429059"/>
            <a:ext cx="527985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 i="0" u="none" strike="noStrike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Капитальный ремонт поликлиник</a:t>
            </a:r>
            <a:endParaRPr lang="ru-RU" sz="22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62" name="Группа 61"/>
          <p:cNvGrpSpPr/>
          <p:nvPr/>
        </p:nvGrpSpPr>
        <p:grpSpPr bwMode="auto">
          <a:xfrm>
            <a:off x="872916" y="1081710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63" name="Овал 62"/>
            <p:cNvSpPr/>
            <p:nvPr/>
          </p:nvSpPr>
          <p:spPr bwMode="auto">
            <a:xfrm>
              <a:off x="787623" y="1428528"/>
              <a:ext cx="787447" cy="787447"/>
            </a:xfrm>
            <a:prstGeom prst="ellipse">
              <a:avLst/>
            </a:prstGeom>
            <a:solidFill>
              <a:srgbClr val="A4B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rgbClr val="1B2E51"/>
                </a:solidFill>
              </a:endParaRPr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904974" y="1526829"/>
              <a:ext cx="528187" cy="528187"/>
            </a:xfrm>
            <a:prstGeom prst="rect">
              <a:avLst/>
            </a:prstGeom>
            <a:noFill/>
          </p:spPr>
        </p:pic>
      </p:grpSp>
      <p:sp>
        <p:nvSpPr>
          <p:cNvPr id="65" name="Прямоугольник: скругленные углы 64"/>
          <p:cNvSpPr/>
          <p:nvPr/>
        </p:nvSpPr>
        <p:spPr bwMode="auto">
          <a:xfrm>
            <a:off x="2035987" y="1831687"/>
            <a:ext cx="4863662" cy="68649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TextBox 65"/>
          <p:cNvSpPr txBox="1"/>
          <p:nvPr/>
        </p:nvSpPr>
        <p:spPr bwMode="auto">
          <a:xfrm>
            <a:off x="2586752" y="1914685"/>
            <a:ext cx="450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 i="0" u="none" strike="noStrike">
                <a:solidFill>
                  <a:schemeClr val="bg1"/>
                </a:solidFill>
                <a:latin typeface="Arial"/>
                <a:cs typeface="Arial"/>
              </a:rPr>
              <a:t>Самый масштабный проект за всю историю московского здравоохранения</a:t>
            </a:r>
            <a:endParaRPr lang="ru-RU" sz="1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2149978" y="1699241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400" b="1" i="0" u="none" strike="noStrike">
                <a:solidFill>
                  <a:schemeClr val="bg1"/>
                </a:solidFill>
                <a:latin typeface="Arial"/>
                <a:cs typeface="Arial"/>
              </a:rPr>
              <a:t>!</a:t>
            </a:r>
            <a:endParaRPr lang="ru-RU" sz="5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1691321" y="2509162"/>
            <a:ext cx="1283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800" b="1" i="0" u="none" strike="noStrike">
                <a:solidFill>
                  <a:srgbClr val="A4B856"/>
                </a:solidFill>
                <a:latin typeface="Arial"/>
                <a:cs typeface="Arial"/>
              </a:rPr>
              <a:t>201</a:t>
            </a:r>
            <a:endParaRPr lang="ru-RU" sz="4800">
              <a:solidFill>
                <a:srgbClr val="A4B856"/>
              </a:solidFill>
              <a:latin typeface="Arial"/>
              <a:cs typeface="Arial"/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1557746" y="3193687"/>
            <a:ext cx="1527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здание поликлиник</a:t>
            </a:r>
            <a:endParaRPr lang="ru-RU" sz="10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73" name="TextBox 72"/>
          <p:cNvSpPr txBox="1"/>
          <p:nvPr/>
        </p:nvSpPr>
        <p:spPr bwMode="auto">
          <a:xfrm>
            <a:off x="3271791" y="3193687"/>
            <a:ext cx="1893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зданий отремонтированы и принимают пациентов</a:t>
            </a:r>
            <a:endParaRPr lang="ru-RU" sz="10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grpSp>
        <p:nvGrpSpPr>
          <p:cNvPr id="75" name="Группа 74"/>
          <p:cNvGrpSpPr/>
          <p:nvPr/>
        </p:nvGrpSpPr>
        <p:grpSpPr bwMode="auto">
          <a:xfrm>
            <a:off x="3597454" y="2509156"/>
            <a:ext cx="1321707" cy="830997"/>
            <a:chOff x="2470387" y="2984151"/>
            <a:chExt cx="1321707" cy="830997"/>
          </a:xfrm>
        </p:grpSpPr>
        <p:sp>
          <p:nvSpPr>
            <p:cNvPr id="76" name="TextBox 75"/>
            <p:cNvSpPr txBox="1"/>
            <p:nvPr/>
          </p:nvSpPr>
          <p:spPr bwMode="auto">
            <a:xfrm>
              <a:off x="2786050" y="2984151"/>
              <a:ext cx="10060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4800" b="1" i="0" u="none" strike="noStrike">
                  <a:solidFill>
                    <a:srgbClr val="A4B856"/>
                  </a:solidFill>
                  <a:latin typeface="Arial"/>
                  <a:cs typeface="Arial"/>
                </a:rPr>
                <a:t>70</a:t>
              </a:r>
              <a:endParaRPr lang="ru-RU" sz="4800">
                <a:solidFill>
                  <a:srgbClr val="A4B856"/>
                </a:solidFill>
                <a:latin typeface="Arial"/>
                <a:cs typeface="Arial"/>
              </a:endParaRPr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2470387" y="3115607"/>
              <a:ext cx="459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3600" b="1" i="0" u="none" strike="noStrike">
                  <a:solidFill>
                    <a:srgbClr val="A4B856"/>
                  </a:solidFill>
                  <a:latin typeface="Arial"/>
                  <a:cs typeface="Arial"/>
                </a:rPr>
                <a:t>&gt;</a:t>
              </a:r>
              <a:endParaRPr lang="ru-RU" sz="5400">
                <a:solidFill>
                  <a:srgbClr val="A4B856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0" name="TextBox 79"/>
          <p:cNvSpPr txBox="1"/>
          <p:nvPr/>
        </p:nvSpPr>
        <p:spPr bwMode="auto">
          <a:xfrm>
            <a:off x="5376484" y="3179563"/>
            <a:ext cx="177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поликлиник – активный ремонт</a:t>
            </a:r>
            <a:endParaRPr lang="ru-RU" sz="10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grpSp>
        <p:nvGrpSpPr>
          <p:cNvPr id="81" name="Группа 80"/>
          <p:cNvGrpSpPr/>
          <p:nvPr/>
        </p:nvGrpSpPr>
        <p:grpSpPr bwMode="auto">
          <a:xfrm>
            <a:off x="5471391" y="2501021"/>
            <a:ext cx="1846937" cy="830997"/>
            <a:chOff x="4058951" y="2984151"/>
            <a:chExt cx="1846937" cy="830997"/>
          </a:xfrm>
        </p:grpSpPr>
        <p:sp>
          <p:nvSpPr>
            <p:cNvPr id="85" name="TextBox 84"/>
            <p:cNvSpPr txBox="1"/>
            <p:nvPr/>
          </p:nvSpPr>
          <p:spPr bwMode="auto">
            <a:xfrm>
              <a:off x="4374613" y="2984151"/>
              <a:ext cx="15312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4800" b="1" i="0" u="none" strike="noStrike">
                  <a:solidFill>
                    <a:srgbClr val="A4B856"/>
                  </a:solidFill>
                  <a:latin typeface="Arial"/>
                  <a:cs typeface="Arial"/>
                </a:rPr>
                <a:t>120</a:t>
              </a:r>
              <a:endParaRPr lang="ru-RU" sz="4800">
                <a:solidFill>
                  <a:srgbClr val="A4B856"/>
                </a:solidFill>
                <a:latin typeface="Arial"/>
                <a:cs typeface="Arial"/>
              </a:endParaRP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4058951" y="3115607"/>
              <a:ext cx="459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3600" b="1" i="0" u="none" strike="noStrike">
                  <a:solidFill>
                    <a:srgbClr val="A4B856"/>
                  </a:solidFill>
                  <a:latin typeface="Arial"/>
                  <a:cs typeface="Arial"/>
                </a:rPr>
                <a:t>&gt;</a:t>
              </a:r>
              <a:endParaRPr lang="ru-RU" sz="5400">
                <a:solidFill>
                  <a:srgbClr val="A4B856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0" name="TextBox 89"/>
          <p:cNvSpPr txBox="1"/>
          <p:nvPr/>
        </p:nvSpPr>
        <p:spPr bwMode="auto">
          <a:xfrm>
            <a:off x="1061509" y="3648393"/>
            <a:ext cx="6849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i="0" u="none" strike="noStrike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Важный пункт модернизации поликлиник - обновление оборудования</a:t>
            </a:r>
            <a:endParaRPr lang="ru-RU" sz="14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5" name="Прямоугольник: скругленные углы 94"/>
          <p:cNvSpPr/>
          <p:nvPr/>
        </p:nvSpPr>
        <p:spPr bwMode="auto">
          <a:xfrm>
            <a:off x="976706" y="4416988"/>
            <a:ext cx="8012841" cy="2052240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" name="TextBox 96"/>
          <p:cNvSpPr txBox="1"/>
          <p:nvPr/>
        </p:nvSpPr>
        <p:spPr bwMode="auto">
          <a:xfrm>
            <a:off x="1807627" y="4520019"/>
            <a:ext cx="522779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200" b="1" i="0" u="none" strike="noStrike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Строительство новых поликлиник</a:t>
            </a:r>
            <a:endParaRPr lang="ru-RU" sz="22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03" name="Группа 102"/>
          <p:cNvGrpSpPr/>
          <p:nvPr/>
        </p:nvGrpSpPr>
        <p:grpSpPr bwMode="auto">
          <a:xfrm>
            <a:off x="868426" y="4154968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104" name="Овал 103"/>
            <p:cNvSpPr/>
            <p:nvPr/>
          </p:nvSpPr>
          <p:spPr bwMode="auto">
            <a:xfrm>
              <a:off x="787623" y="1428528"/>
              <a:ext cx="787447" cy="787447"/>
            </a:xfrm>
            <a:prstGeom prst="ellipse">
              <a:avLst/>
            </a:prstGeom>
            <a:solidFill>
              <a:srgbClr val="A4B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rgbClr val="1B2E51"/>
                </a:solidFill>
              </a:endParaRPr>
            </a:p>
          </p:txBody>
        </p:sp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942901" y="1574644"/>
              <a:ext cx="458696" cy="458696"/>
            </a:xfrm>
            <a:prstGeom prst="rect">
              <a:avLst/>
            </a:prstGeom>
            <a:noFill/>
          </p:spPr>
        </p:pic>
      </p:grpSp>
      <p:sp>
        <p:nvSpPr>
          <p:cNvPr id="106" name="Прямоугольник: скругленные углы 105"/>
          <p:cNvSpPr/>
          <p:nvPr/>
        </p:nvSpPr>
        <p:spPr bwMode="auto">
          <a:xfrm>
            <a:off x="1629446" y="5996844"/>
            <a:ext cx="6838990" cy="373024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7" name="TextBox 106"/>
          <p:cNvSpPr txBox="1"/>
          <p:nvPr/>
        </p:nvSpPr>
        <p:spPr bwMode="auto">
          <a:xfrm>
            <a:off x="1800514" y="6019039"/>
            <a:ext cx="645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i="0" u="none" strike="noStrike">
                <a:solidFill>
                  <a:schemeClr val="bg1"/>
                </a:solidFill>
                <a:latin typeface="Arial"/>
                <a:cs typeface="Arial"/>
              </a:rPr>
              <a:t>Современное цифровое оборудование мирового уровня</a:t>
            </a:r>
            <a:endParaRPr lang="ru-RU" sz="1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1940024" y="4795165"/>
            <a:ext cx="1134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800" b="1" i="0" u="none" strike="noStrike">
                <a:solidFill>
                  <a:srgbClr val="A4B856"/>
                </a:solidFill>
                <a:latin typeface="Arial"/>
                <a:cs typeface="Arial"/>
              </a:rPr>
              <a:t>32</a:t>
            </a:r>
            <a:endParaRPr lang="ru-RU" sz="4800">
              <a:solidFill>
                <a:srgbClr val="A4B856"/>
              </a:solidFill>
              <a:latin typeface="Arial"/>
              <a:cs typeface="Arial"/>
            </a:endParaRPr>
          </a:p>
        </p:txBody>
      </p:sp>
      <p:sp>
        <p:nvSpPr>
          <p:cNvPr id="109" name="TextBox 108"/>
          <p:cNvSpPr txBox="1"/>
          <p:nvPr/>
        </p:nvSpPr>
        <p:spPr bwMode="auto">
          <a:xfrm>
            <a:off x="1589112" y="5476014"/>
            <a:ext cx="1563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новые поликлиники до конца 2024 г.</a:t>
            </a:r>
            <a:endParaRPr lang="ru-RU" sz="10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115" name="TextBox 114"/>
          <p:cNvSpPr txBox="1"/>
          <p:nvPr/>
        </p:nvSpPr>
        <p:spPr bwMode="auto">
          <a:xfrm>
            <a:off x="2999338" y="4913843"/>
            <a:ext cx="570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i="0" u="none" strike="noStrike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Новые подходы для получения качественной медпомощи: </a:t>
            </a:r>
            <a:endParaRPr lang="ru-RU" sz="14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0" name="TextBox 119"/>
          <p:cNvSpPr txBox="1"/>
          <p:nvPr/>
        </p:nvSpPr>
        <p:spPr bwMode="auto">
          <a:xfrm>
            <a:off x="4502793" y="5345630"/>
            <a:ext cx="1486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цифровые сервисы и новые алгоритмы</a:t>
            </a:r>
            <a:endParaRPr lang="ru-RU" sz="10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124" name="TextBox 123"/>
          <p:cNvSpPr txBox="1"/>
          <p:nvPr/>
        </p:nvSpPr>
        <p:spPr bwMode="auto">
          <a:xfrm>
            <a:off x="6991841" y="5296647"/>
            <a:ext cx="1188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0" i="0" u="none" strike="noStrike">
                <a:solidFill>
                  <a:srgbClr val="1B2E51"/>
                </a:solidFill>
                <a:latin typeface="Verdana"/>
                <a:ea typeface="Verdana"/>
                <a:cs typeface="Arial"/>
              </a:rPr>
              <a:t>комфортные условия</a:t>
            </a:r>
            <a:endParaRPr lang="ru-RU" sz="1000">
              <a:solidFill>
                <a:srgbClr val="1B2E51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128" name="Шестиугольник 127"/>
          <p:cNvSpPr/>
          <p:nvPr/>
        </p:nvSpPr>
        <p:spPr bwMode="auto">
          <a:xfrm>
            <a:off x="9431753" y="5104340"/>
            <a:ext cx="1070493" cy="922839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A4B8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6" name="Группа 135"/>
          <p:cNvGrpSpPr/>
          <p:nvPr/>
        </p:nvGrpSpPr>
        <p:grpSpPr bwMode="auto">
          <a:xfrm>
            <a:off x="3867078" y="5270253"/>
            <a:ext cx="584092" cy="591012"/>
            <a:chOff x="6217285" y="4406880"/>
            <a:chExt cx="584092" cy="591012"/>
          </a:xfrm>
        </p:grpSpPr>
        <p:sp>
          <p:nvSpPr>
            <p:cNvPr id="137" name="Овал 136"/>
            <p:cNvSpPr/>
            <p:nvPr/>
          </p:nvSpPr>
          <p:spPr bwMode="auto">
            <a:xfrm>
              <a:off x="6236682" y="4406880"/>
              <a:ext cx="564695" cy="564695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8" name="Рисунок 137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6217285" y="4515829"/>
              <a:ext cx="482063" cy="482063"/>
            </a:xfrm>
            <a:prstGeom prst="rect">
              <a:avLst/>
            </a:prstGeom>
          </p:spPr>
        </p:pic>
      </p:grpSp>
      <p:grpSp>
        <p:nvGrpSpPr>
          <p:cNvPr id="139" name="Группа 138"/>
          <p:cNvGrpSpPr/>
          <p:nvPr/>
        </p:nvGrpSpPr>
        <p:grpSpPr bwMode="auto">
          <a:xfrm>
            <a:off x="6361680" y="5231697"/>
            <a:ext cx="574110" cy="615104"/>
            <a:chOff x="8517273" y="4402955"/>
            <a:chExt cx="574110" cy="615104"/>
          </a:xfrm>
        </p:grpSpPr>
        <p:sp>
          <p:nvSpPr>
            <p:cNvPr id="140" name="Овал 139"/>
            <p:cNvSpPr/>
            <p:nvPr/>
          </p:nvSpPr>
          <p:spPr bwMode="auto">
            <a:xfrm>
              <a:off x="8526688" y="4402955"/>
              <a:ext cx="564695" cy="564695"/>
            </a:xfrm>
            <a:prstGeom prst="ellipse">
              <a:avLst/>
            </a:prstGeom>
            <a:solidFill>
              <a:srgbClr val="FDDD51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1" name="Рисунок 140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8517273" y="4496179"/>
              <a:ext cx="521880" cy="521880"/>
            </a:xfrm>
            <a:prstGeom prst="rect">
              <a:avLst/>
            </a:prstGeom>
          </p:spPr>
        </p:pic>
      </p:grpSp>
      <p:pic>
        <p:nvPicPr>
          <p:cNvPr id="144" name="Рисунок 143"/>
          <p:cNvPicPr>
            <a:picLocks noChangeAspect="1" noChangeArrowheads="1"/>
          </p:cNvPicPr>
          <p:nvPr/>
        </p:nvPicPr>
        <p:blipFill>
          <a:blip r:embed="rId9"/>
          <a:srcRect l="27577" t="7296" r="3061" b="2971"/>
          <a:stretch/>
        </p:blipFill>
        <p:spPr bwMode="auto">
          <a:xfrm>
            <a:off x="8599526" y="2031020"/>
            <a:ext cx="3329766" cy="2870486"/>
          </a:xfrm>
          <a:custGeom>
            <a:avLst/>
            <a:gdLst>
              <a:gd name="connsiteX0" fmla="*/ 717622 w 3329766"/>
              <a:gd name="connsiteY0" fmla="*/ 0 h 2870486"/>
              <a:gd name="connsiteX1" fmla="*/ 2612144 w 3329766"/>
              <a:gd name="connsiteY1" fmla="*/ 0 h 2870486"/>
              <a:gd name="connsiteX2" fmla="*/ 3329766 w 3329766"/>
              <a:gd name="connsiteY2" fmla="*/ 1435243 h 2870486"/>
              <a:gd name="connsiteX3" fmla="*/ 2612144 w 3329766"/>
              <a:gd name="connsiteY3" fmla="*/ 2870486 h 2870486"/>
              <a:gd name="connsiteX4" fmla="*/ 717622 w 3329766"/>
              <a:gd name="connsiteY4" fmla="*/ 2870486 h 2870486"/>
              <a:gd name="connsiteX5" fmla="*/ 0 w 3329766"/>
              <a:gd name="connsiteY5" fmla="*/ 1435243 h 287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9766" h="2870486" extrusionOk="0">
                <a:moveTo>
                  <a:pt x="717622" y="0"/>
                </a:moveTo>
                <a:lnTo>
                  <a:pt x="2612144" y="0"/>
                </a:lnTo>
                <a:lnTo>
                  <a:pt x="3329766" y="1435243"/>
                </a:lnTo>
                <a:lnTo>
                  <a:pt x="2612144" y="2870486"/>
                </a:lnTo>
                <a:lnTo>
                  <a:pt x="717622" y="2870486"/>
                </a:lnTo>
                <a:lnTo>
                  <a:pt x="0" y="1435243"/>
                </a:lnTo>
                <a:close/>
              </a:path>
            </a:pathLst>
          </a:custGeom>
          <a:noFill/>
        </p:spPr>
      </p:pic>
      <p:pic>
        <p:nvPicPr>
          <p:cNvPr id="146" name="Рисунок 145"/>
          <p:cNvPicPr>
            <a:picLocks noChangeAspect="1" noChangeArrowheads="1"/>
          </p:cNvPicPr>
          <p:nvPr/>
        </p:nvPicPr>
        <p:blipFill>
          <a:blip r:embed="rId10"/>
          <a:srcRect l="4549" t="1985" r="24524" b="6257"/>
          <a:stretch/>
        </p:blipFill>
        <p:spPr bwMode="auto">
          <a:xfrm>
            <a:off x="7413414" y="1434701"/>
            <a:ext cx="1755322" cy="1513209"/>
          </a:xfrm>
          <a:custGeom>
            <a:avLst/>
            <a:gdLst>
              <a:gd name="connsiteX0" fmla="*/ 378302 w 1755322"/>
              <a:gd name="connsiteY0" fmla="*/ 0 h 1513209"/>
              <a:gd name="connsiteX1" fmla="*/ 1377020 w 1755322"/>
              <a:gd name="connsiteY1" fmla="*/ 0 h 1513209"/>
              <a:gd name="connsiteX2" fmla="*/ 1755322 w 1755322"/>
              <a:gd name="connsiteY2" fmla="*/ 756605 h 1513209"/>
              <a:gd name="connsiteX3" fmla="*/ 1377020 w 1755322"/>
              <a:gd name="connsiteY3" fmla="*/ 1513209 h 1513209"/>
              <a:gd name="connsiteX4" fmla="*/ 378302 w 1755322"/>
              <a:gd name="connsiteY4" fmla="*/ 1513209 h 1513209"/>
              <a:gd name="connsiteX5" fmla="*/ 0 w 1755322"/>
              <a:gd name="connsiteY5" fmla="*/ 756605 h 15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322" h="1513209" extrusionOk="0">
                <a:moveTo>
                  <a:pt x="378302" y="0"/>
                </a:moveTo>
                <a:lnTo>
                  <a:pt x="1377020" y="0"/>
                </a:lnTo>
                <a:lnTo>
                  <a:pt x="1755322" y="756605"/>
                </a:lnTo>
                <a:lnTo>
                  <a:pt x="1377020" y="1513209"/>
                </a:lnTo>
                <a:lnTo>
                  <a:pt x="378302" y="1513209"/>
                </a:lnTo>
                <a:lnTo>
                  <a:pt x="0" y="756605"/>
                </a:lnTo>
                <a:close/>
              </a:path>
            </a:pathLst>
          </a:custGeom>
          <a:noFill/>
        </p:spPr>
      </p:pic>
      <p:sp>
        <p:nvSpPr>
          <p:cNvPr id="125" name="Шестиугольник 124"/>
          <p:cNvSpPr/>
          <p:nvPr/>
        </p:nvSpPr>
        <p:spPr bwMode="auto">
          <a:xfrm>
            <a:off x="9136880" y="1594116"/>
            <a:ext cx="743720" cy="641138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8" name="Рисунок 147"/>
          <p:cNvPicPr>
            <a:picLocks noChangeAspect="1" noChangeArrowheads="1"/>
          </p:cNvPicPr>
          <p:nvPr/>
        </p:nvPicPr>
        <p:blipFill>
          <a:blip r:embed="rId11"/>
          <a:srcRect l="20763" t="8768" r="23875" b="19698"/>
          <a:stretch/>
        </p:blipFill>
        <p:spPr bwMode="auto">
          <a:xfrm>
            <a:off x="10049450" y="4973119"/>
            <a:ext cx="1743226" cy="1502781"/>
          </a:xfrm>
          <a:custGeom>
            <a:avLst/>
            <a:gdLst>
              <a:gd name="connsiteX0" fmla="*/ 375695 w 1743226"/>
              <a:gd name="connsiteY0" fmla="*/ 0 h 1502781"/>
              <a:gd name="connsiteX1" fmla="*/ 1367531 w 1743226"/>
              <a:gd name="connsiteY1" fmla="*/ 0 h 1502781"/>
              <a:gd name="connsiteX2" fmla="*/ 1743226 w 1743226"/>
              <a:gd name="connsiteY2" fmla="*/ 751391 h 1502781"/>
              <a:gd name="connsiteX3" fmla="*/ 1367531 w 1743226"/>
              <a:gd name="connsiteY3" fmla="*/ 1502781 h 1502781"/>
              <a:gd name="connsiteX4" fmla="*/ 375695 w 1743226"/>
              <a:gd name="connsiteY4" fmla="*/ 1502781 h 1502781"/>
              <a:gd name="connsiteX5" fmla="*/ 0 w 1743226"/>
              <a:gd name="connsiteY5" fmla="*/ 751391 h 150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3226" h="1502781" extrusionOk="0">
                <a:moveTo>
                  <a:pt x="375695" y="0"/>
                </a:moveTo>
                <a:lnTo>
                  <a:pt x="1367531" y="0"/>
                </a:lnTo>
                <a:lnTo>
                  <a:pt x="1743226" y="751391"/>
                </a:lnTo>
                <a:lnTo>
                  <a:pt x="1367531" y="1502781"/>
                </a:lnTo>
                <a:lnTo>
                  <a:pt x="375695" y="1502781"/>
                </a:lnTo>
                <a:lnTo>
                  <a:pt x="0" y="751391"/>
                </a:lnTo>
                <a:close/>
              </a:path>
            </a:pathLst>
          </a:cu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715</Words>
  <Application>Microsoft Office PowerPoint</Application>
  <DocSecurity>0</DocSecurity>
  <PresentationFormat>Широкоэкранный</PresentationFormat>
  <Paragraphs>214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Roboto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Злыгостева Евгения Валериевна</dc:creator>
  <cp:keywords/>
  <dc:description/>
  <cp:lastModifiedBy>User</cp:lastModifiedBy>
  <cp:revision>98</cp:revision>
  <dcterms:created xsi:type="dcterms:W3CDTF">2023-01-19T14:16:43Z</dcterms:created>
  <dcterms:modified xsi:type="dcterms:W3CDTF">2024-02-20T09:05:46Z</dcterms:modified>
  <cp:category/>
  <dc:identifier/>
  <cp:contentStatus/>
  <dc:language/>
  <cp:version/>
</cp:coreProperties>
</file>