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80" r:id="rId4"/>
    <p:sldId id="282" r:id="rId5"/>
    <p:sldId id="258" r:id="rId6"/>
    <p:sldId id="285" r:id="rId7"/>
    <p:sldId id="291" r:id="rId8"/>
    <p:sldId id="286" r:id="rId9"/>
    <p:sldId id="287" r:id="rId10"/>
    <p:sldId id="288" r:id="rId11"/>
    <p:sldId id="289" r:id="rId12"/>
    <p:sldId id="292" r:id="rId13"/>
    <p:sldId id="290" r:id="rId14"/>
    <p:sldId id="279" r:id="rId15"/>
    <p:sldId id="277" r:id="rId16"/>
    <p:sldId id="266" r:id="rId17"/>
    <p:sldId id="298" r:id="rId18"/>
    <p:sldId id="272" r:id="rId19"/>
    <p:sldId id="302" r:id="rId20"/>
    <p:sldId id="301" r:id="rId21"/>
    <p:sldId id="297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FF"/>
    <a:srgbClr val="49BED8"/>
    <a:srgbClr val="B7E4EF"/>
    <a:srgbClr val="D3EFF5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>
      <p:cViewPr varScale="1">
        <p:scale>
          <a:sx n="95" d="100"/>
          <a:sy n="95" d="100"/>
        </p:scale>
        <p:origin x="66" y="51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8144230158857E-2"/>
          <c:y val="0.15416554726041384"/>
          <c:w val="0.50805568152718972"/>
          <c:h val="0.401907572324392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BF-7747-A2AB-992A3D3B309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BF-7747-A2AB-992A3D3B3098}"/>
              </c:ext>
            </c:extLst>
          </c:dPt>
          <c:dLbls>
            <c:dLbl>
              <c:idx val="0"/>
              <c:layout>
                <c:manualLayout>
                  <c:x val="2.3806107422011964E-3"/>
                  <c:y val="-5.5949497981156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/>
                      <a:t>394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7.3413348725058128E-2"/>
                  <c:y val="6.19684163819970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/>
                      <a:t>7348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dLbl>
              <c:idx val="2"/>
              <c:layout>
                <c:manualLayout>
                  <c:x val="-7.3297879059686252E-2"/>
                  <c:y val="-2.18226602301947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/>
                      <a:t>538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772539398095"/>
                      <c:h val="0.11978268124724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BF-7747-A2AB-992A3D3B3098}"/>
                </c:ext>
              </c:extLst>
            </c:dLbl>
            <c:dLbl>
              <c:idx val="3"/>
              <c:layout>
                <c:manualLayout>
                  <c:x val="-2.5352812682260292E-2"/>
                  <c:y val="-7.6379644924863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/>
                      <a:t>1620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1111960934404"/>
                      <c:h val="0.10280942681949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BF-7747-A2AB-992A3D3B30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Дети до 1 года</c:v>
                </c:pt>
                <c:pt idx="1">
                  <c:v>дети с 1 до 13 лет</c:v>
                </c:pt>
                <c:pt idx="2">
                  <c:v>подростки 14 лет</c:v>
                </c:pt>
                <c:pt idx="3">
                  <c:v>подростки с 15 до 17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394</c:v>
                </c:pt>
                <c:pt idx="1">
                  <c:v>7348</c:v>
                </c:pt>
                <c:pt idx="2">
                  <c:v>538</c:v>
                </c:pt>
                <c:pt idx="3">
                  <c:v>1620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479875200785"/>
          <c:y val="0"/>
          <c:w val="0.84970767542946035"/>
          <c:h val="0.59842599665988094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BC-7D41-94EB-20B9C9C89D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BC-7D41-94EB-20B9C9C89D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1BC-7D41-94EB-20B9C9C89D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1BC-7D41-94EB-20B9C9C89D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1BC-7D41-94EB-20B9C9C89D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1BC-7D41-94EB-20B9C9C89DC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1BC-7D41-94EB-20B9C9C89D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Болезни нервной системы</c:v>
                </c:pt>
                <c:pt idx="1">
                  <c:v>Болезни глаз</c:v>
                </c:pt>
                <c:pt idx="2">
                  <c:v>Болезни уха</c:v>
                </c:pt>
                <c:pt idx="3">
                  <c:v>Болезни органов дыхания</c:v>
                </c:pt>
                <c:pt idx="4">
                  <c:v>Болезни органов пищеварения</c:v>
                </c:pt>
                <c:pt idx="5">
                  <c:v>Болезни мочеполовой системы</c:v>
                </c:pt>
                <c:pt idx="6">
                  <c:v>Болезни костно-мышечной системы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196</c:v>
                </c:pt>
                <c:pt idx="1">
                  <c:v>319</c:v>
                </c:pt>
                <c:pt idx="2">
                  <c:v>59</c:v>
                </c:pt>
                <c:pt idx="3">
                  <c:v>1380</c:v>
                </c:pt>
                <c:pt idx="4">
                  <c:v>95</c:v>
                </c:pt>
                <c:pt idx="5">
                  <c:v>93</c:v>
                </c:pt>
                <c:pt idx="6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09936"/>
        <c:axId val="402110720"/>
        <c:axId val="0"/>
      </c:bar3DChart>
      <c:catAx>
        <c:axId val="40210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10720"/>
        <c:crosses val="autoZero"/>
        <c:auto val="1"/>
        <c:lblAlgn val="ctr"/>
        <c:lblOffset val="100"/>
        <c:noMultiLvlLbl val="0"/>
      </c:catAx>
      <c:valAx>
        <c:axId val="402110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10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2"/>
        </a:solidFill>
        <a:ln>
          <a:noFill/>
        </a:ln>
        <a:effectLst/>
        <a:sp3d/>
      </c:spPr>
    </c:sideWall>
    <c:backWall>
      <c:thickness val="0"/>
      <c:spPr>
        <a:solidFill>
          <a:schemeClr val="bg2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85068533100027E-2"/>
          <c:y val="0"/>
          <c:w val="0.94721493146689995"/>
          <c:h val="0.59842599665988094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E5-8E41-A619-E63A19FA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FE5-8E41-A619-E63A19FA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FE5-8E41-A619-E63A19FAFB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FE5-8E41-A619-E63A19FAFB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FE5-8E41-A619-E63A19FAFB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FE5-8E41-A619-E63A19FAFBB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FE5-8E41-A619-E63A19FAFBB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B877-4A3E-890A-3D2D8D88B27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5-8E41-A619-E63A19FAFBB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5-8E41-A619-E63A19FAFBB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E5-8E41-A619-E63A19FAFB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E5-8E41-A619-E63A19FAFBB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E5-8E41-A619-E63A19FAFBB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E5-8E41-A619-E63A19FAFBB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E5-8E41-A619-E63A19FAFBBB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77-4A3E-890A-3D2D8D88B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Болезни нервной системы</c:v>
                </c:pt>
                <c:pt idx="1">
                  <c:v>Болезни глаз</c:v>
                </c:pt>
                <c:pt idx="2">
                  <c:v>Болезни уха</c:v>
                </c:pt>
                <c:pt idx="3">
                  <c:v>Болезни органов дыхания</c:v>
                </c:pt>
                <c:pt idx="4">
                  <c:v>Болезни органов пищеварения</c:v>
                </c:pt>
                <c:pt idx="5">
                  <c:v>Болезни мочеполовой системы</c:v>
                </c:pt>
                <c:pt idx="6">
                  <c:v>Болезни костно-мышечной системы</c:v>
                </c:pt>
                <c:pt idx="7">
                  <c:v>врожденные аномалии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91</c:v>
                </c:pt>
                <c:pt idx="1">
                  <c:v>199</c:v>
                </c:pt>
                <c:pt idx="2">
                  <c:v>36</c:v>
                </c:pt>
                <c:pt idx="3">
                  <c:v>172</c:v>
                </c:pt>
                <c:pt idx="4">
                  <c:v>137</c:v>
                </c:pt>
                <c:pt idx="5">
                  <c:v>122</c:v>
                </c:pt>
                <c:pt idx="6">
                  <c:v>107</c:v>
                </c:pt>
                <c:pt idx="7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06800"/>
        <c:axId val="402109544"/>
        <c:axId val="0"/>
      </c:bar3DChart>
      <c:catAx>
        <c:axId val="4021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09544"/>
        <c:crosses val="autoZero"/>
        <c:auto val="1"/>
        <c:lblAlgn val="ctr"/>
        <c:lblOffset val="100"/>
        <c:noMultiLvlLbl val="0"/>
      </c:catAx>
      <c:valAx>
        <c:axId val="40210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06800"/>
        <c:crosses val="autoZero"/>
        <c:crossBetween val="between"/>
      </c:valAx>
      <c:spPr>
        <a:solidFill>
          <a:schemeClr val="bg2"/>
        </a:solidFill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081952718873111E-2"/>
          <c:y val="4.8679725354355821E-3"/>
          <c:w val="0.94721493146689995"/>
          <c:h val="0.59842599665988094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E5-8E41-A619-E63A19FA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E5-8E41-A619-E63A19FA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FE5-8E41-A619-E63A19FAFB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FE5-8E41-A619-E63A19FAFB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FE5-8E41-A619-E63A19FAFB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FE5-8E41-A619-E63A19FAFBB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FE5-8E41-A619-E63A19FAFBB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FE5-8E41-A619-E63A19FAFBB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FE5-8E41-A619-E63A19FAFBB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FE5-8E41-A619-E63A19FAF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Новообразования</c:v>
                </c:pt>
                <c:pt idx="1">
                  <c:v>Сахарный диабет</c:v>
                </c:pt>
                <c:pt idx="2">
                  <c:v>ДЦП</c:v>
                </c:pt>
                <c:pt idx="3">
                  <c:v>Болезни глаз</c:v>
                </c:pt>
                <c:pt idx="4">
                  <c:v>Болезни уха</c:v>
                </c:pt>
                <c:pt idx="5">
                  <c:v>Бронхиальная астма</c:v>
                </c:pt>
                <c:pt idx="6">
                  <c:v>Болезни органов пищеварения</c:v>
                </c:pt>
                <c:pt idx="7">
                  <c:v>Болезни мочеполовой системы</c:v>
                </c:pt>
                <c:pt idx="8">
                  <c:v>Болезни костно-мышечной системы</c:v>
                </c:pt>
                <c:pt idx="9">
                  <c:v>Врожденные аномалии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17</c:v>
                </c:pt>
                <c:pt idx="2">
                  <c:v>35</c:v>
                </c:pt>
                <c:pt idx="3">
                  <c:v>2</c:v>
                </c:pt>
                <c:pt idx="4">
                  <c:v>12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11112"/>
        <c:axId val="402110328"/>
        <c:axId val="0"/>
      </c:bar3DChart>
      <c:catAx>
        <c:axId val="40211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10328"/>
        <c:crosses val="autoZero"/>
        <c:auto val="1"/>
        <c:lblAlgn val="ctr"/>
        <c:lblOffset val="100"/>
        <c:noMultiLvlLbl val="0"/>
      </c:catAx>
      <c:valAx>
        <c:axId val="402110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11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019844715768"/>
          <c:y val="0.12169931338588955"/>
          <c:w val="0.88593577183534522"/>
          <c:h val="0.5886900515890096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B7-7049-8EAF-B3175F6D50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B7-7049-8EAF-B3175F6D50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B7-7049-8EAF-B3175F6D50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B7-7049-8EAF-B3175F6D50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8B7-7049-8EAF-B3175F6D50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11896"/>
        <c:axId val="402765072"/>
        <c:axId val="0"/>
      </c:bar3DChart>
      <c:catAx>
        <c:axId val="40211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65072"/>
        <c:crosses val="autoZero"/>
        <c:auto val="1"/>
        <c:lblAlgn val="ctr"/>
        <c:lblOffset val="100"/>
        <c:noMultiLvlLbl val="0"/>
      </c:catAx>
      <c:valAx>
        <c:axId val="402765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11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 группа здоровья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F-244C-9E17-45374456ED7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 группа здоровья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6F-244C-9E17-45374456ED7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 группа здоровья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6F-244C-9E17-45374456ED7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 группа здоровья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6F-244C-9E17-45374456ED7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5 группа здоровья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F-244C-9E17-45374456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761152"/>
        <c:axId val="402759584"/>
      </c:barChart>
      <c:catAx>
        <c:axId val="4027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59584"/>
        <c:crosses val="autoZero"/>
        <c:auto val="1"/>
        <c:lblAlgn val="ctr"/>
        <c:lblOffset val="100"/>
        <c:noMultiLvlLbl val="0"/>
      </c:catAx>
      <c:valAx>
        <c:axId val="4027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85068533100027E-2"/>
          <c:y val="0"/>
          <c:w val="0.94721493146689995"/>
          <c:h val="0.59842599665988094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E5-8E41-A619-E63A19FA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E5-8E41-A619-E63A19FA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FE5-8E41-A619-E63A19FAFB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FE5-8E41-A619-E63A19FAFB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FE5-8E41-A619-E63A19FAFB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FE5-8E41-A619-E63A19FAFBB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FE5-8E41-A619-E63A19FAFBB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FE5-8E41-A619-E63A19FAFBB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FE5-8E41-A619-E63A19FAFBB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FE5-8E41-A619-E63A19FAF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- обращения справочного характера</c:v>
                </c:pt>
                <c:pt idx="1">
                  <c:v>- по вопросу записи</c:v>
                </c:pt>
                <c:pt idx="2">
                  <c:v>организация оказания медицинской помощи</c:v>
                </c:pt>
                <c:pt idx="3">
                  <c:v>- качество оказания медицинской помощи</c:v>
                </c:pt>
                <c:pt idx="4">
                  <c:v>- вопросы этики и деонтологии</c:v>
                </c:pt>
                <c:pt idx="5">
                  <c:v>-по вопросу вакцинопрофилактики</c:v>
                </c:pt>
                <c:pt idx="6">
                  <c:v>- по вопросам обеспечения бесплатными продуктами питания</c:v>
                </c:pt>
                <c:pt idx="7">
                  <c:v>организация работы отделения профилактики</c:v>
                </c:pt>
                <c:pt idx="8">
                  <c:v>- по вопросу оформления медицинских документов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</c:v>
                </c:pt>
                <c:pt idx="1">
                  <c:v>5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758800"/>
        <c:axId val="402759976"/>
        <c:axId val="0"/>
      </c:bar3DChart>
      <c:catAx>
        <c:axId val="4027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59976"/>
        <c:crosses val="autoZero"/>
        <c:auto val="1"/>
        <c:lblAlgn val="ctr"/>
        <c:lblOffset val="100"/>
        <c:noMultiLvlLbl val="0"/>
      </c:catAx>
      <c:valAx>
        <c:axId val="4027599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75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772961569084915"/>
          <c:y val="0.20334360268346757"/>
          <c:w val="0.54265642937821723"/>
          <c:h val="0.545496769270009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2151170124615771"/>
                  <c:y val="3.37837189356519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 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23,25 (86,1%)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0576906385401622"/>
                  <c:y val="-9.5046310959179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 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3,75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(13,8%)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7854914268781"/>
                      <c:h val="0.19219040788602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23,25 ставок</c:v>
                </c:pt>
                <c:pt idx="1">
                  <c:v>Свободно  3,75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23.25</c:v>
                </c:pt>
                <c:pt idx="1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140523738103175E-2"/>
          <c:y val="0.80633564517315826"/>
          <c:w val="0.5349133661074696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045740949418318"/>
          <c:y val="1.5849958605862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2886031843022725"/>
                  <c:y val="1.74334292587306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    27</a:t>
                    </a:r>
                  </a:p>
                  <a:p>
                    <a:pPr algn="l">
                      <a:defRPr sz="14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(73,5%)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0918099047195814"/>
                  <c:y val="-8.13545796802066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   9,75 (26,5%)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40161675157786"/>
                      <c:h val="0.16801657717764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27 ставки</c:v>
                </c:pt>
                <c:pt idx="1">
                  <c:v>Свободно 9,75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02130451113896E-2"/>
          <c:y val="0.82660798074089714"/>
          <c:w val="0.80419139936832396"/>
          <c:h val="0.15789590884382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19217160394876759"/>
                  <c:y val="5.4236386453471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  11,25 </a:t>
                    </a:r>
                  </a:p>
                  <a:p>
                    <a:pPr algn="l">
                      <a:defRPr sz="14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(76,3%)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0918082514641231"/>
                  <c:y val="-9.685069009548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   </a:t>
                    </a:r>
                    <a:fld id="{F8F50243-1164-4CE1-8874-06561DACAC02}" type="VALUE">
                      <a:rPr lang="en-US" smtClean="0">
                        <a:solidFill>
                          <a:schemeClr val="tx1"/>
                        </a:solidFill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 (23,7%)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11,25  ставок</c:v>
                </c:pt>
                <c:pt idx="1">
                  <c:v>Свободно 3,5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11.25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9189455139907"/>
          <c:y val="0.8304820083447163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F5-4D52-B125-CE3E8B159877}"/>
                </c:ext>
              </c:extLst>
            </c:dLbl>
            <c:dLbl>
              <c:idx val="1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5-4D52-B125-CE3E8B159877}"/>
                </c:ext>
              </c:extLst>
            </c:dLbl>
            <c:dLbl>
              <c:idx val="3"/>
              <c:layout>
                <c:manualLayout>
                  <c:x val="-1.5014248166843054E-2"/>
                  <c:y val="-1.442489865715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I квартал 2022 </c:v>
                </c:pt>
                <c:pt idx="4">
                  <c:v>II квартал 2022 </c:v>
                </c:pt>
                <c:pt idx="5">
                  <c:v>III квартал 2022 </c:v>
                </c:pt>
                <c:pt idx="6">
                  <c:v>IV квартал 2022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95.5</c:v>
                </c:pt>
                <c:pt idx="1">
                  <c:v>98.3</c:v>
                </c:pt>
                <c:pt idx="2">
                  <c:v>98.7</c:v>
                </c:pt>
                <c:pt idx="3">
                  <c:v>97.63</c:v>
                </c:pt>
                <c:pt idx="4">
                  <c:v>98.44</c:v>
                </c:pt>
                <c:pt idx="5">
                  <c:v>98.5</c:v>
                </c:pt>
                <c:pt idx="6">
                  <c:v>98.4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F5-4D52-B125-CE3E8B159877}"/>
                </c:ext>
              </c:extLst>
            </c:dLbl>
            <c:dLbl>
              <c:idx val="1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I квартал 2022 </c:v>
                </c:pt>
                <c:pt idx="4">
                  <c:v>II квартал 2022 </c:v>
                </c:pt>
                <c:pt idx="5">
                  <c:v>III квартал 2022 </c:v>
                </c:pt>
                <c:pt idx="6">
                  <c:v>IV квартал 2022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96.7</c:v>
                </c:pt>
                <c:pt idx="1">
                  <c:v>98.5</c:v>
                </c:pt>
                <c:pt idx="2">
                  <c:v>98.17</c:v>
                </c:pt>
                <c:pt idx="3">
                  <c:v>98.17</c:v>
                </c:pt>
                <c:pt idx="4">
                  <c:v>99.66</c:v>
                </c:pt>
                <c:pt idx="5">
                  <c:v>99.9</c:v>
                </c:pt>
                <c:pt idx="6">
                  <c:v>99.57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5-4D52-B125-CE3E8B159877}"/>
                </c:ext>
              </c:extLst>
            </c:dLbl>
            <c:dLbl>
              <c:idx val="1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5-4D52-B125-CE3E8B159877}"/>
                </c:ext>
              </c:extLst>
            </c:dLbl>
            <c:dLbl>
              <c:idx val="3"/>
              <c:layout>
                <c:manualLayout>
                  <c:x val="-4.5042744500529168E-3"/>
                  <c:y val="2.430793156146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4"/>
              <c:layout>
                <c:manualLayout>
                  <c:x val="-1.9518522616896079E-2"/>
                  <c:y val="3.36583626360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I квартал 2022 </c:v>
                </c:pt>
                <c:pt idx="4">
                  <c:v>II квартал 2022 </c:v>
                </c:pt>
                <c:pt idx="5">
                  <c:v>III квартал 2022 </c:v>
                </c:pt>
                <c:pt idx="6">
                  <c:v>IV квартал 2022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94.7</c:v>
                </c:pt>
                <c:pt idx="1">
                  <c:v>96.3</c:v>
                </c:pt>
                <c:pt idx="2">
                  <c:v>97.4</c:v>
                </c:pt>
                <c:pt idx="3">
                  <c:v>97.5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3212312"/>
        <c:axId val="303208000"/>
      </c:lineChart>
      <c:catAx>
        <c:axId val="30321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303208000"/>
        <c:crosses val="autoZero"/>
        <c:auto val="1"/>
        <c:lblAlgn val="ctr"/>
        <c:lblOffset val="100"/>
        <c:noMultiLvlLbl val="0"/>
      </c:catAx>
      <c:valAx>
        <c:axId val="30320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21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4723426257490627"/>
                  <c:y val="-5.96659830886273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117744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9463758646329"/>
                      <c:h val="0.15937904451154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3557886018800303"/>
                  <c:y val="-3.8175877653909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/>
                      <a:t>12496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Посещения в поликлинике</c:v>
                </c:pt>
                <c:pt idx="1">
                  <c:v>Посещения 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117744</c:v>
                </c:pt>
                <c:pt idx="1">
                  <c:v>12496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2191030581705661"/>
                  <c:y val="-3.754006770527595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4872436965427838"/>
                  <c:y val="-0.1009569163385615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59%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поводу заболевания</c:v>
                </c:pt>
                <c:pt idx="1">
                  <c:v>профилактические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59864</c:v>
                </c:pt>
                <c:pt idx="1">
                  <c:v>57880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64220292918715094"/>
          <c:w val="0.55454091993254717"/>
          <c:h val="0.22656965546201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5180330276345"/>
          <c:y val="0.18049767461637972"/>
          <c:w val="0.45471930055552451"/>
          <c:h val="0.515866823457599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23043889988909763"/>
                  <c:y val="1.098006897072835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94%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1.6078468483979921E-2"/>
                  <c:y val="-8.31989618599153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Roboto" panose="02000000000000000000"/>
                        <a:ea typeface="+mn-ea"/>
                        <a:cs typeface="+mn-cs"/>
                      </a:defRPr>
                    </a:pPr>
                    <a:r>
                      <a:rPr lang="en-US" sz="1600" baseline="0" dirty="0">
                        <a:solidFill>
                          <a:schemeClr val="tx1"/>
                        </a:solidFill>
                        <a:latin typeface="Roboto" panose="02000000000000000000"/>
                      </a:rPr>
                      <a:t>6%</a:t>
                    </a:r>
                    <a:endParaRPr lang="en-US" sz="1600" dirty="0">
                      <a:solidFill>
                        <a:schemeClr val="tx1"/>
                      </a:solidFill>
                      <a:latin typeface="Roboto" panose="0200000000000000000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Roboto" panose="0200000000000000000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27524041504826"/>
                      <c:h val="7.2301182989015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поводу заболеваний</c:v>
                </c:pt>
                <c:pt idx="1">
                  <c:v>патронажи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11628</c:v>
                </c:pt>
                <c:pt idx="1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81310144044384036"/>
          <c:w val="0.78431484876260316"/>
          <c:h val="6.6291864323509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347662058531328E-2"/>
          <c:y val="0.13086315273125085"/>
          <c:w val="0.94330467588293732"/>
          <c:h val="0.79947862133973713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A1C-8446-B06F-65A62AF8F5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1C-8446-B06F-65A62AF8F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A1C-8446-B06F-65A62AF8F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A1C-8446-B06F-65A62AF8F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A1C-8446-B06F-65A62AF8F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279</c:v>
                </c:pt>
                <c:pt idx="1">
                  <c:v>103</c:v>
                </c:pt>
                <c:pt idx="2">
                  <c:v>11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3206040"/>
        <c:axId val="303207608"/>
        <c:axId val="0"/>
      </c:bar3DChart>
      <c:catAx>
        <c:axId val="30320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207608"/>
        <c:crosses val="autoZero"/>
        <c:auto val="1"/>
        <c:lblAlgn val="ctr"/>
        <c:lblOffset val="100"/>
        <c:noMultiLvlLbl val="0"/>
      </c:catAx>
      <c:valAx>
        <c:axId val="303207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320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104084720819"/>
          <c:y val="0.13329716212533382"/>
          <c:w val="0.94330467588293732"/>
          <c:h val="0.79947862133973713"/>
        </c:manualLayout>
      </c:layout>
      <c:bar3D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A1C-8446-B06F-65A62AF8F5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1C-8446-B06F-65A62AF8F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A1C-8446-B06F-65A62AF8F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A1C-8446-B06F-65A62AF8F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A1C-8446-B06F-65A62AF8F5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A1C-8446-B06F-65A62AF8F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органов дыхания</c:v>
                </c:pt>
                <c:pt idx="1">
                  <c:v>болезни желудочно-кишечного тракта</c:v>
                </c:pt>
                <c:pt idx="2">
                  <c:v>болезни нервной системы</c:v>
                </c:pt>
                <c:pt idx="3">
                  <c:v>болезни мочеполовой системы</c:v>
                </c:pt>
                <c:pt idx="4">
                  <c:v>болезни глаз</c:v>
                </c:pt>
                <c:pt idx="5">
                  <c:v>болезни кожи и подкожной клетчатки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867</c:v>
                </c:pt>
                <c:pt idx="1">
                  <c:v>198</c:v>
                </c:pt>
                <c:pt idx="2">
                  <c:v>146</c:v>
                </c:pt>
                <c:pt idx="3">
                  <c:v>29</c:v>
                </c:pt>
                <c:pt idx="4">
                  <c:v>55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07584"/>
        <c:axId val="402105232"/>
        <c:axId val="0"/>
      </c:bar3DChart>
      <c:catAx>
        <c:axId val="402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05232"/>
        <c:crosses val="autoZero"/>
        <c:auto val="1"/>
        <c:lblAlgn val="ctr"/>
        <c:lblOffset val="100"/>
        <c:noMultiLvlLbl val="0"/>
      </c:catAx>
      <c:valAx>
        <c:axId val="402105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10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347662058531328E-2"/>
          <c:y val="0.13086315273125085"/>
          <c:w val="0.94330467588293732"/>
          <c:h val="0.79947862133973713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A-2E42-8C16-FAF0C50E65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A-2E42-8C16-FAF0C50E65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A-2E42-8C16-FAF0C50E65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A-2E42-8C16-FAF0C50E65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A-2E42-8C16-FAF0C50E659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3AA-2E42-8C16-FAF0C50E65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3AA-2E42-8C16-FAF0C50E65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болезни органов дыхания</c:v>
                </c:pt>
                <c:pt idx="1">
                  <c:v>болезни желудочно-кишечного тракта</c:v>
                </c:pt>
                <c:pt idx="2">
                  <c:v>болезни нервной системы</c:v>
                </c:pt>
                <c:pt idx="3">
                  <c:v>болезни мочеполовой системы</c:v>
                </c:pt>
                <c:pt idx="4">
                  <c:v>болезни глаз</c:v>
                </c:pt>
                <c:pt idx="5">
                  <c:v>болезни уха</c:v>
                </c:pt>
                <c:pt idx="6">
                  <c:v>болезни костно-мышечной системы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11985</c:v>
                </c:pt>
                <c:pt idx="1">
                  <c:v>650</c:v>
                </c:pt>
                <c:pt idx="2">
                  <c:v>1166</c:v>
                </c:pt>
                <c:pt idx="3">
                  <c:v>414</c:v>
                </c:pt>
                <c:pt idx="4">
                  <c:v>1444</c:v>
                </c:pt>
                <c:pt idx="5">
                  <c:v>448</c:v>
                </c:pt>
                <c:pt idx="6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08760"/>
        <c:axId val="402107976"/>
        <c:axId val="0"/>
      </c:bar3DChart>
      <c:catAx>
        <c:axId val="4021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07976"/>
        <c:crosses val="autoZero"/>
        <c:auto val="1"/>
        <c:lblAlgn val="ctr"/>
        <c:lblOffset val="100"/>
        <c:noMultiLvlLbl val="0"/>
      </c:catAx>
      <c:valAx>
        <c:axId val="4021079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10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5781175501209E-2"/>
          <c:y val="1.1238066854286341E-2"/>
          <c:w val="0.90215241613316854"/>
          <c:h val="0.67534532898869981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3E-994C-A848-A14915DF73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3E-994C-A848-A14915DF73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3E-994C-A848-A14915DF73A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3E-994C-A848-A14915DF73A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05-40E9-8FBB-DB68E73EBEC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05-40E9-8FBB-DB68E73EB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органов дыхания</c:v>
                </c:pt>
                <c:pt idx="1">
                  <c:v>болезни желудочно-кишечного тракта</c:v>
                </c:pt>
                <c:pt idx="2">
                  <c:v>болезни уха и сосцевидного отростка</c:v>
                </c:pt>
                <c:pt idx="3">
                  <c:v>болезникостно-мышечной системы</c:v>
                </c:pt>
                <c:pt idx="4">
                  <c:v>болезни глаз</c:v>
                </c:pt>
                <c:pt idx="5">
                  <c:v>болезни нервной системы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533</c:v>
                </c:pt>
                <c:pt idx="1">
                  <c:v>31</c:v>
                </c:pt>
                <c:pt idx="2">
                  <c:v>20</c:v>
                </c:pt>
                <c:pt idx="3">
                  <c:v>12</c:v>
                </c:pt>
                <c:pt idx="4">
                  <c:v>116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109152"/>
        <c:axId val="402104840"/>
        <c:axId val="0"/>
      </c:bar3DChart>
      <c:catAx>
        <c:axId val="4021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104840"/>
        <c:crosses val="autoZero"/>
        <c:auto val="1"/>
        <c:lblAlgn val="ctr"/>
        <c:lblOffset val="100"/>
        <c:noMultiLvlLbl val="0"/>
      </c:catAx>
      <c:valAx>
        <c:axId val="402104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10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0.07322</cdr:y>
    </cdr:from>
    <cdr:to>
      <cdr:x>0.32291</cdr:x>
      <cdr:y>0.25899</cdr:y>
    </cdr:to>
    <cdr:sp macro="" textlink="">
      <cdr:nvSpPr>
        <cdr:cNvPr id="3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23B01601-5C15-5846-AB22-3BE34C809B3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332163"/>
          <a:ext cx="2197854" cy="842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Зарегистрировано 19775 заболеваний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B863D70-1551-DF40-8DAC-B5A62E6D4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608C59-3512-C645-822E-9A92233371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A76D-62AE-A041-BC7F-CDED56353E8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EDE75F-75C9-A64D-9944-BDD5D82E73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C85A2B-A457-D842-8C19-C676D8532F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41F6-3DE5-E844-B037-D5A3A50C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43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-240704" y="-13692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Отчет о работе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47728" y="4887830"/>
            <a:ext cx="8064896" cy="178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Главного врача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ГБУЗ «ДГП №23 ДЗМ»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А.А. </a:t>
            </a:r>
            <a:r>
              <a:rPr lang="ru-RU" sz="3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Кабуловой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68880732"/>
              </p:ext>
            </p:extLst>
          </p:nvPr>
        </p:nvGraphicFramePr>
        <p:xfrm>
          <a:off x="479376" y="1307260"/>
          <a:ext cx="10801350" cy="52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191344" y="549275"/>
            <a:ext cx="11521280" cy="54165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 Состояние здоровья подростков 15-17 лет –1620 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479376" y="549275"/>
            <a:ext cx="1065718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7FF3B8-75ED-3549-AC2B-8875BB202149}"/>
              </a:ext>
            </a:extLst>
          </p:cNvPr>
          <p:cNvSpPr txBox="1">
            <a:spLocks/>
          </p:cNvSpPr>
          <p:nvPr/>
        </p:nvSpPr>
        <p:spPr>
          <a:xfrm>
            <a:off x="687586" y="1696670"/>
            <a:ext cx="2240062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Зарегистрировано 2941 заболеваний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DA2FAD-2A55-4953-8741-94AD17D80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668" y="6028074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576545448"/>
              </p:ext>
            </p:extLst>
          </p:nvPr>
        </p:nvGraphicFramePr>
        <p:xfrm>
          <a:off x="441761" y="1357567"/>
          <a:ext cx="10801350" cy="52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Диспансерная группа- 1163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551384" y="549275"/>
            <a:ext cx="108012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9C21AF-98B7-45DE-BE8D-AD05BDAB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584" y="5952078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887005003"/>
              </p:ext>
            </p:extLst>
          </p:nvPr>
        </p:nvGraphicFramePr>
        <p:xfrm>
          <a:off x="479376" y="1197942"/>
          <a:ext cx="10801350" cy="551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Дети-инвалиды -  171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551384" y="549275"/>
            <a:ext cx="1094521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23E8E2-6A02-46E2-BCA4-CF1EFD78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668" y="5969637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037802064"/>
              </p:ext>
            </p:extLst>
          </p:nvPr>
        </p:nvGraphicFramePr>
        <p:xfrm>
          <a:off x="682396" y="1146568"/>
          <a:ext cx="10382156" cy="52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Дети-сироты- 28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911424" y="549275"/>
            <a:ext cx="1093287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4C80FD-DF90-4AFB-B0B8-3A1C3328C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927" y="6007699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68140" y="1262269"/>
            <a:ext cx="867924" cy="8924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9481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9481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51A87A4-3A0E-B244-A361-8EA1A1DFE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359387"/>
              </p:ext>
            </p:extLst>
          </p:nvPr>
        </p:nvGraphicFramePr>
        <p:xfrm>
          <a:off x="2032000" y="3409175"/>
          <a:ext cx="8128000" cy="272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CD3BB-0B74-4D16-AD04-CF94D5AA4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0576" y="6053627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3384445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449271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грипп, гепатит, корь, краснуха, дифтерия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5325" y="1855510"/>
            <a:ext cx="4680595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паротита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полиомиелита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гриппа</a:t>
            </a:r>
          </a:p>
        </p:txBody>
      </p:sp>
      <p:sp>
        <p:nvSpPr>
          <p:cNvPr id="9" name="Овал 8"/>
          <p:cNvSpPr/>
          <p:nvPr/>
        </p:nvSpPr>
        <p:spPr>
          <a:xfrm>
            <a:off x="4871863" y="1701999"/>
            <a:ext cx="4143484" cy="378570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4439816" y="3789040"/>
            <a:ext cx="360040" cy="0"/>
          </a:xfrm>
          <a:prstGeom prst="straightConnector1">
            <a:avLst/>
          </a:prstGeom>
          <a:ln w="28575" cap="rnd" cmpd="sng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4367808" y="1988840"/>
            <a:ext cx="0" cy="378570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869990" y="4790407"/>
            <a:ext cx="230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95-99,6%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9476" y="4005064"/>
            <a:ext cx="2886804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2022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28" y="2124549"/>
            <a:ext cx="1808507" cy="1808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1D74097-1D3D-4158-AE05-4A37A0BDA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375407"/>
            <a:ext cx="3253601" cy="24402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3BBBE82-DD70-48BA-B26C-57C144601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576" y="6102314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посадочных мест для ожидания</a:t>
            </a: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информации о движении очереди на прием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врача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797BB9-8C2E-475D-9DD8-74FFBB559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6980" y="5918403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775245042"/>
              </p:ext>
            </p:extLst>
          </p:nvPr>
        </p:nvGraphicFramePr>
        <p:xfrm>
          <a:off x="441761" y="1357567"/>
          <a:ext cx="10801350" cy="52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1161390" cy="541655"/>
          </a:xfrm>
        </p:spPr>
        <p:txBody>
          <a:bodyPr>
            <a:normAutofit fontScale="90000"/>
          </a:bodyPr>
          <a:lstStyle/>
          <a:p>
            <a:r>
              <a:rPr lang="ru-RU" dirty="0"/>
              <a:t> Обращения граждан – 59, из них обоснованных 4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623392" y="549275"/>
            <a:ext cx="1087320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A55EF-C264-4BFC-8D67-66EA2B54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353" y="5952078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7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177580" y="332656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2022 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4341" y="5273515"/>
            <a:ext cx="8857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2022 год было принято на работу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сотрудников</a:t>
            </a:r>
          </a:p>
          <a:p>
            <a:pPr lvl="0">
              <a:defRPr/>
            </a:pP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медицинских работников имеют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категорию специалиста</a:t>
            </a:r>
          </a:p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сотрудников - </a:t>
            </a:r>
            <a:r>
              <a:rPr lang="ru-RU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628480"/>
              </p:ext>
            </p:extLst>
          </p:nvPr>
        </p:nvGraphicFramePr>
        <p:xfrm>
          <a:off x="839416" y="1412775"/>
          <a:ext cx="3456384" cy="34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67770818"/>
              </p:ext>
            </p:extLst>
          </p:nvPr>
        </p:nvGraphicFramePr>
        <p:xfrm>
          <a:off x="4699203" y="144389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9816986"/>
              </p:ext>
            </p:extLst>
          </p:nvPr>
        </p:nvGraphicFramePr>
        <p:xfrm>
          <a:off x="8276010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838272" y="2725218"/>
            <a:ext cx="1326267" cy="55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80975" y="259020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976320" y="2564904"/>
            <a:ext cx="1377408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EB6598-E0C5-42A3-B657-470C651A3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6980" y="6333752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715832" y="453824"/>
            <a:ext cx="10760335" cy="88396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поликлинике, реализованные в 2022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112224" y="1119341"/>
            <a:ext cx="2626696" cy="5513630"/>
            <a:chOff x="2836274" y="1136892"/>
            <a:chExt cx="2171973" cy="561665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36274" y="2228146"/>
              <a:ext cx="2171973" cy="4525399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946204" y="2315247"/>
              <a:ext cx="2036116" cy="611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 в условиях заболевания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COVID-19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906100" y="3421089"/>
              <a:ext cx="2032320" cy="2727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врача, врачей специалистов с соблюдением санитарно-противоэпидемических мероприятий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Проведение термометрии на входе, раздача средств индивидуальной защиты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поликлиник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4495" y="1136892"/>
              <a:ext cx="1129059" cy="12649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Скругленный прямоугольник 63"/>
          <p:cNvSpPr/>
          <p:nvPr/>
        </p:nvSpPr>
        <p:spPr>
          <a:xfrm>
            <a:off x="4455782" y="2190580"/>
            <a:ext cx="2740508" cy="4442392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06621" y="2299177"/>
            <a:ext cx="2916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Сохранение доступности медицинской помощи в период переезда в филиал после капитального ремонта и условиях заболевания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00011" y="3217711"/>
            <a:ext cx="26520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 переезд в выходной день, что не повлияло на доступность оказания медицинской помощи детям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Организована работа врачей –педиатров, дежурного врача и врачей- специалистов с соблюдением противоэпидемических мероприятий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за заболевшими СО</a:t>
            </a: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VID-19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970438" y="1121300"/>
            <a:ext cx="1365438" cy="12649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25" y="1307057"/>
            <a:ext cx="883524" cy="883524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898068" y="2190580"/>
            <a:ext cx="2641779" cy="4442391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100808" y="2565867"/>
            <a:ext cx="212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Завершен капитальный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ремонт филиала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30402" y="3217711"/>
            <a:ext cx="2193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Поликлиника оснащена современным оборудованием экспертного класса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Обновлен внешний и внутренний вид здания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Обновлены все коммуникации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Благоустроена территории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Создана дополнительные зоны комфортного пребывания</a:t>
            </a:r>
          </a:p>
          <a:p>
            <a:pPr lvl="0">
              <a:defRPr/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04400" y="1317253"/>
            <a:ext cx="1365438" cy="13044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38" y="1353451"/>
            <a:ext cx="837130" cy="837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3F034-CA26-4F54-B205-6E3902819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92" y="1469579"/>
            <a:ext cx="1116082" cy="999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3FD405-0EEF-45D7-B482-44BC1B66D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703" y="5960026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6201353" cy="3094341"/>
          </a:xfrm>
          <a:prstGeom prst="roundRect">
            <a:avLst>
              <a:gd name="adj" fmla="val 195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14700" y="1309259"/>
            <a:ext cx="4164847" cy="2722092"/>
          </a:xfrm>
          <a:prstGeom prst="roundRect">
            <a:avLst>
              <a:gd name="adj" fmla="val 449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520775" y="1413242"/>
            <a:ext cx="1594200" cy="11990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28784" y="2830594"/>
            <a:ext cx="3914620" cy="1200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Неорганизованные - 1349</a:t>
            </a: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Организованные - 8551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41428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9900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829945694"/>
              </p:ext>
            </p:extLst>
          </p:nvPr>
        </p:nvGraphicFramePr>
        <p:xfrm>
          <a:off x="7010763" y="1566202"/>
          <a:ext cx="4977988" cy="471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F090A9F-3E90-3C46-B9AF-D365F6DAFCC4}"/>
              </a:ext>
            </a:extLst>
          </p:cNvPr>
          <p:cNvSpPr txBox="1">
            <a:spLocks/>
          </p:cNvSpPr>
          <p:nvPr/>
        </p:nvSpPr>
        <p:spPr>
          <a:xfrm>
            <a:off x="4860171" y="1385797"/>
            <a:ext cx="1483233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</a:t>
            </a: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264</a:t>
            </a:r>
            <a:r>
              <a:rPr lang="ru-RU" sz="28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943A3A-3CB1-4732-A7E9-487E7BAD2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2734" y="5982309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10189" y="-126775"/>
            <a:ext cx="12181811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551384" y="260648"/>
            <a:ext cx="10945291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57F0B4-7A15-4ED5-8279-1E48C8981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1504612"/>
            <a:ext cx="2768937" cy="38487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8D7805-3595-014A-8096-73F9F85EF0D3}"/>
              </a:ext>
            </a:extLst>
          </p:cNvPr>
          <p:cNvSpPr/>
          <p:nvPr/>
        </p:nvSpPr>
        <p:spPr>
          <a:xfrm>
            <a:off x="407369" y="764704"/>
            <a:ext cx="9505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Сохранить гарантированный объем оказания медицинской помощи детям.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Совершенствование системы контроля за качеством и доступностью медицинской помощи детям.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Поддержание реализации проекта «Московский стандарт» с постоянным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усовершенствованием принципов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пациентоориентированности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сотрудников поликлиники, включая высокое качество общения с пациентами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Дальнейшее укрепление материально-технической базы поликлиники;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качества профилактической работы, проведение профилактических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осмотров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один визит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поликлинику;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Уделять повышенное внимание диспансеризации детей сирот и детей, оставшихся без попечения родителей, диспансеризации и реабилитации детей-инвалидов;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Продолжить санитарно-просветительную работу с родителями (вопросы грудного вскармливания, рационального питания детей, вакцинопрофилактика, психологический климат в семье, формирование здорового образа жизни),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в том числе 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онлайн-режиме.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Соблюдать сроки и объёмы наблюдения за детьми, особенно 1-го года жизни, согласно действующим стандартам.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100% ежегодного профилактического осмотра всех детей, прикреплённых к поликлинике. Улучшать качество осмотров детей-инвалидов и детей с хронической патологией, как участковыми педиатрами, так и специалистами.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Продолжить работу с детьми из социально неблагополучных семей.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Постоянное повышение квалификации сотрудников.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6631"/>
            <a:ext cx="7272808" cy="792093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задачи на 2023 год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7DBE45-70EE-488B-BC1F-7A602EA4F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980" y="5939674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997249"/>
            <a:ext cx="7632848" cy="8635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pic>
        <p:nvPicPr>
          <p:cNvPr id="4100" name="Picture 4" descr="RichLand">
            <a:extLst>
              <a:ext uri="{FF2B5EF4-FFF2-40B4-BE49-F238E27FC236}">
                <a16:creationId xmlns:a16="http://schemas.microsoft.com/office/drawing/2014/main" id="{8CF2C3F7-65A1-44A4-89A8-AE5D313A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86338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741681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8" y="404664"/>
            <a:ext cx="640878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231866" y="1438831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Структурные подразделения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231903" y="1250053"/>
            <a:ext cx="3168353" cy="53012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sz="1400" dirty="0"/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Одно педиатрическое отделение по оказанию медицинской помощи детям по территориальному принципу (9 педиатрических участков);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Отделение оказания медицинской помощи несовершеннолетним в образовательных организациях,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 Кабинеты функциональной диагностики (ЭКГ, </a:t>
            </a:r>
            <a:r>
              <a:rPr lang="ru-RU" sz="1400" dirty="0" err="1"/>
              <a:t>Холтер</a:t>
            </a:r>
            <a:r>
              <a:rPr lang="ru-RU" sz="1400" dirty="0"/>
              <a:t>-ЭКГ, СМАД);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 Кабинеты ультразвуковой диагностики (УЗИ, УЗДГ, УЗДС- ультразвуковой диагностики сосудов);</a:t>
            </a:r>
          </a:p>
        </p:txBody>
      </p:sp>
      <p:sp>
        <p:nvSpPr>
          <p:cNvPr id="8" name="Содержимое 3">
            <a:extLst>
              <a:ext uri="{FF2B5EF4-FFF2-40B4-BE49-F238E27FC236}">
                <a16:creationId xmlns:a16="http://schemas.microsoft.com/office/drawing/2014/main" id="{DD1B5820-DC86-794B-B397-D4C53B621EF7}"/>
              </a:ext>
            </a:extLst>
          </p:cNvPr>
          <p:cNvSpPr txBox="1">
            <a:spLocks/>
          </p:cNvSpPr>
          <p:nvPr/>
        </p:nvSpPr>
        <p:spPr>
          <a:xfrm>
            <a:off x="8292282" y="1282452"/>
            <a:ext cx="3276400" cy="53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ru-RU" sz="1400" dirty="0"/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Кабинет физиотерапии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Кабинет Здорового ребёнка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Кабинет выписки справок и направлений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Кабинет забора биоматериалов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Кабинет дежурного врача;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Отделение платных услуг;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DCC77-C305-46CA-A089-B3750B73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5"/>
            <a:ext cx="4824533" cy="6984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DE9A23-9C0C-41B5-965C-D39C85D2F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932" y="6350254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8376" y="-95310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2022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75005843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1909" y="4754761"/>
            <a:ext cx="900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15746" y="2931868"/>
            <a:ext cx="1944216" cy="1217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99,3%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 2022 году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840416" y="1700808"/>
            <a:ext cx="2063486" cy="123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педиатров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840416" y="4267174"/>
            <a:ext cx="1919546" cy="1210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81C1C0-467D-46F4-88E6-A7CEB2C62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34" y="6093296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38244" y="600279"/>
            <a:ext cx="6840835" cy="634073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2022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64828005"/>
              </p:ext>
            </p:extLst>
          </p:nvPr>
        </p:nvGraphicFramePr>
        <p:xfrm>
          <a:off x="6458575" y="1055276"/>
          <a:ext cx="5148428" cy="170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130240</a:t>
            </a:r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посещений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в поликлинике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на дому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362112422"/>
              </p:ext>
            </p:extLst>
          </p:nvPr>
        </p:nvGraphicFramePr>
        <p:xfrm>
          <a:off x="4808672" y="3429000"/>
          <a:ext cx="3159536" cy="30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705722253"/>
              </p:ext>
            </p:extLst>
          </p:nvPr>
        </p:nvGraphicFramePr>
        <p:xfrm>
          <a:off x="8152311" y="2988798"/>
          <a:ext cx="3159536" cy="326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</a:p>
        </p:txBody>
      </p:sp>
      <p:pic>
        <p:nvPicPr>
          <p:cNvPr id="16" name="Рисунок 15" descr="Изображение выглядит как человек, малыш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CF930A7-5ACA-A04F-B5E3-EF13D6D8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221"/>
            <a:ext cx="4719210" cy="63154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381E1-0D17-485F-AA22-6484EB6B7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542" y="6062789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442490202"/>
              </p:ext>
            </p:extLst>
          </p:nvPr>
        </p:nvGraphicFramePr>
        <p:xfrm>
          <a:off x="441761" y="1357567"/>
          <a:ext cx="7370467" cy="52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Наблюдение за новорожденными-394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695325" y="549275"/>
            <a:ext cx="10441235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B01601-5C15-5846-AB22-3BE34C809B36}"/>
              </a:ext>
            </a:extLst>
          </p:cNvPr>
          <p:cNvSpPr txBox="1">
            <a:spLocks/>
          </p:cNvSpPr>
          <p:nvPr/>
        </p:nvSpPr>
        <p:spPr>
          <a:xfrm>
            <a:off x="7796404" y="1155325"/>
            <a:ext cx="2074422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5B0C80-8206-C248-B902-FDF2AA7C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09" y="1357567"/>
            <a:ext cx="3710022" cy="52177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EE5509-9697-4D19-A6E1-0ECD931F7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586" y="6161393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781184174"/>
              </p:ext>
            </p:extLst>
          </p:nvPr>
        </p:nvGraphicFramePr>
        <p:xfrm>
          <a:off x="441761" y="1357567"/>
          <a:ext cx="7370467" cy="52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Заболеваемость детей первого года жизни-394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551384" y="549275"/>
            <a:ext cx="10729192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человек, внутренний, улыбается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39F38F91-CA7A-034B-8183-8ADEFCF1C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28" y="1917845"/>
            <a:ext cx="4367658" cy="318737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B01601-5C15-5846-AB22-3BE34C809B36}"/>
              </a:ext>
            </a:extLst>
          </p:cNvPr>
          <p:cNvSpPr txBox="1">
            <a:spLocks/>
          </p:cNvSpPr>
          <p:nvPr/>
        </p:nvSpPr>
        <p:spPr>
          <a:xfrm>
            <a:off x="551384" y="1696670"/>
            <a:ext cx="2210624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Зарегистировано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473 заболевания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805E5-9941-40CC-BFC0-31EDDC0DA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576" y="5981828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859193378"/>
              </p:ext>
            </p:extLst>
          </p:nvPr>
        </p:nvGraphicFramePr>
        <p:xfrm>
          <a:off x="441761" y="1484776"/>
          <a:ext cx="6806367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r>
              <a:rPr lang="ru-RU" dirty="0"/>
              <a:t> Состояние здоровья детей от 0 до 14 лет – 8280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695325" y="549275"/>
            <a:ext cx="10801275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FD3FE-A24D-4EDE-82D9-918C8A5A4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222" y="1628800"/>
            <a:ext cx="4502111" cy="41311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C0D8B2-C6BE-420D-9D26-04855EFC4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905" y="6085071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9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84075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237989713"/>
              </p:ext>
            </p:extLst>
          </p:nvPr>
        </p:nvGraphicFramePr>
        <p:xfrm>
          <a:off x="407368" y="1197942"/>
          <a:ext cx="10657184" cy="554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089232" cy="57546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 Состояние здоровья 14 летних подростков- </a:t>
            </a:r>
            <a:r>
              <a:rPr lang="en-US" sz="3600" dirty="0"/>
              <a:t>5</a:t>
            </a:r>
            <a:r>
              <a:rPr lang="ru-RU" sz="3600" dirty="0"/>
              <a:t>38 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479376" y="549275"/>
            <a:ext cx="1058517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7DE351-4376-4317-9844-A84FE4865328}"/>
              </a:ext>
            </a:extLst>
          </p:cNvPr>
          <p:cNvSpPr txBox="1"/>
          <p:nvPr/>
        </p:nvSpPr>
        <p:spPr>
          <a:xfrm>
            <a:off x="479376" y="13407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Зарегистрировано 924 заболевания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9CFD8-5A04-4E25-9D8B-A986710C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664" y="5952078"/>
            <a:ext cx="71939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7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790</Words>
  <Application>Microsoft Office PowerPoint</Application>
  <PresentationFormat>Широкоэкранный</PresentationFormat>
  <Paragraphs>197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Отчет о работе</vt:lpstr>
      <vt:lpstr>Основные показатели</vt:lpstr>
      <vt:lpstr>Структурные подразделения</vt:lpstr>
      <vt:lpstr>Презентация PowerPoint</vt:lpstr>
      <vt:lpstr>Посещения поликлиники в 2022 году </vt:lpstr>
      <vt:lpstr> Наблюдение за новорожденными-394 </vt:lpstr>
      <vt:lpstr>Заболеваемость детей первого года жизни-394 </vt:lpstr>
      <vt:lpstr> Состояние здоровья детей от 0 до 14 лет – 8280 </vt:lpstr>
      <vt:lpstr> Состояние здоровья 14 летних подростков- 538 </vt:lpstr>
      <vt:lpstr> Состояние здоровья подростков 15-17 лет –1620 </vt:lpstr>
      <vt:lpstr> Диспансерная группа- 1163 </vt:lpstr>
      <vt:lpstr> Дети-инвалиды -  171 </vt:lpstr>
      <vt:lpstr> Дети-сироты- 28 </vt:lpstr>
      <vt:lpstr>Профилактические осмотры</vt:lpstr>
      <vt:lpstr>Прививочная работа: грипп, гепатит, корь, краснуха, дифтерия</vt:lpstr>
      <vt:lpstr>Повышение комфорта пребывания в поликлинике</vt:lpstr>
      <vt:lpstr> Обращения граждан – 59, из них обоснованных 4</vt:lpstr>
      <vt:lpstr>Кадры 2022 года</vt:lpstr>
      <vt:lpstr>Мероприятия в поликлинике, реализованные в 2022 году</vt:lpstr>
      <vt:lpstr>Основные задачи на 2023 год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LENOVO</cp:lastModifiedBy>
  <cp:revision>343</cp:revision>
  <cp:lastPrinted>2023-01-23T16:40:55Z</cp:lastPrinted>
  <dcterms:created xsi:type="dcterms:W3CDTF">2019-02-11T07:19:05Z</dcterms:created>
  <dcterms:modified xsi:type="dcterms:W3CDTF">2023-01-23T17:49:12Z</dcterms:modified>
</cp:coreProperties>
</file>