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303" r:id="rId4"/>
    <p:sldId id="280" r:id="rId5"/>
    <p:sldId id="304" r:id="rId6"/>
    <p:sldId id="287" r:id="rId7"/>
    <p:sldId id="273" r:id="rId8"/>
    <p:sldId id="306" r:id="rId9"/>
    <p:sldId id="296" r:id="rId10"/>
    <p:sldId id="305" r:id="rId11"/>
    <p:sldId id="307" r:id="rId12"/>
    <p:sldId id="274" r:id="rId13"/>
    <p:sldId id="281" r:id="rId14"/>
    <p:sldId id="298" r:id="rId15"/>
    <p:sldId id="299" r:id="rId16"/>
    <p:sldId id="300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6CB5FF"/>
    <a:srgbClr val="D3EFF5"/>
    <a:srgbClr val="B7E4E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8" autoAdjust="0"/>
    <p:restoredTop sz="94660"/>
  </p:normalViewPr>
  <p:slideViewPr>
    <p:cSldViewPr>
      <p:cViewPr varScale="1">
        <p:scale>
          <a:sx n="116" d="100"/>
          <a:sy n="116" d="100"/>
        </p:scale>
        <p:origin x="792" y="114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88;&#1072;&#1073;&#1086;&#1090;&#1072;\&#1040;&#1084;&#1073;&#1091;&#1083;&#1072;&#1090;&#1086;&#1088;&#1085;&#1099;&#1081;%20&#1094;&#1077;&#1085;&#1090;&#1088;\&#1042;&#1050;%20&#1054;&#1058;&#1063;&#1045;&#1058;&#1067;\2022\&#1078;&#1072;&#1083;&#1086;&#1073;&#1099;\&#1076;&#1080;&#1072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88;&#1072;&#1073;&#1086;&#1090;&#1072;\&#1040;&#1084;&#1073;&#1091;&#1083;&#1072;&#1090;&#1086;&#1088;&#1085;&#1099;&#1081;%20&#1094;&#1077;&#1085;&#1090;&#1088;\&#1042;&#1050;%20&#1054;&#1058;&#1063;&#1045;&#1058;&#1067;\2022\&#1078;&#1072;&#1083;&#1086;&#1073;&#1099;\&#1076;&#1080;&#1072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70970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25-49AA-9CBE-37A61A752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95784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25-49AA-9CBE-37A61A752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19009 человек старше трудоспособного возраста)</c:v>
                </c:pt>
                <c:pt idx="1">
                  <c:v>Женщины (из них 41047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70970</c:v>
                </c:pt>
                <c:pt idx="1">
                  <c:v>95784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4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обращения граждан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Лист1!$D$3:$E$3</c:f>
              <c:strCache>
                <c:ptCount val="2"/>
                <c:pt idx="0">
                  <c:v>число обращений</c:v>
                </c:pt>
                <c:pt idx="1">
                  <c:v>число жалоб</c:v>
                </c:pt>
              </c:strCache>
            </c:strRef>
          </c:cat>
          <c:val>
            <c:numRef>
              <c:f>Лист1!$D$4:$E$4</c:f>
              <c:numCache>
                <c:formatCode>General</c:formatCode>
                <c:ptCount val="2"/>
                <c:pt idx="0">
                  <c:v>1645</c:v>
                </c:pt>
                <c:pt idx="1">
                  <c:v>1407</c:v>
                </c:pt>
              </c:numCache>
            </c:numRef>
          </c:val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Лист1!$D$3:$E$3</c:f>
              <c:strCache>
                <c:ptCount val="2"/>
                <c:pt idx="0">
                  <c:v>число обращений</c:v>
                </c:pt>
                <c:pt idx="1">
                  <c:v>число жалоб</c:v>
                </c:pt>
              </c:strCache>
            </c:strRef>
          </c:cat>
          <c:val>
            <c:numRef>
              <c:f>Лист1!$D$5:$E$5</c:f>
              <c:numCache>
                <c:formatCode>General</c:formatCode>
                <c:ptCount val="2"/>
                <c:pt idx="0">
                  <c:v>1020</c:v>
                </c:pt>
                <c:pt idx="1">
                  <c:v>845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802648"/>
        <c:axId val="155803040"/>
      </c:barChart>
      <c:catAx>
        <c:axId val="15580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03040"/>
        <c:crosses val="autoZero"/>
        <c:auto val="1"/>
        <c:lblAlgn val="ctr"/>
        <c:lblOffset val="100"/>
        <c:noMultiLvlLbl val="0"/>
      </c:catAx>
      <c:valAx>
        <c:axId val="1558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0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жалоб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Лист1!$C$19:$C$25</c:f>
              <c:strCache>
                <c:ptCount val="7"/>
                <c:pt idx="0">
                  <c:v>организация медицинской помощи</c:v>
                </c:pt>
                <c:pt idx="1">
                  <c:v>качество медицинской помощи</c:v>
                </c:pt>
                <c:pt idx="2">
                  <c:v>лекарственное обеспечение</c:v>
                </c:pt>
                <c:pt idx="3">
                  <c:v>клинико-экспертаная работа</c:v>
                </c:pt>
                <c:pt idx="4">
                  <c:v>ковид</c:v>
                </c:pt>
                <c:pt idx="5">
                  <c:v>медицинская этика</c:v>
                </c:pt>
                <c:pt idx="6">
                  <c:v>комфортная среда</c:v>
                </c:pt>
              </c:strCache>
            </c:strRef>
          </c:cat>
          <c:val>
            <c:numRef>
              <c:f>Лист1!$D$19:$D$25</c:f>
              <c:numCache>
                <c:formatCode>General</c:formatCode>
                <c:ptCount val="7"/>
                <c:pt idx="0">
                  <c:v>194</c:v>
                </c:pt>
                <c:pt idx="1">
                  <c:v>242</c:v>
                </c:pt>
                <c:pt idx="2">
                  <c:v>64</c:v>
                </c:pt>
                <c:pt idx="3">
                  <c:v>112</c:v>
                </c:pt>
                <c:pt idx="4">
                  <c:v>160</c:v>
                </c:pt>
                <c:pt idx="5">
                  <c:v>38</c:v>
                </c:pt>
                <c:pt idx="6">
                  <c:v>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523986555391026E-2"/>
          <c:y val="0.7145174599338936"/>
          <c:w val="0.95611391437435644"/>
          <c:h val="0.26169248449665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Диспансеризация – всего прошло 22806 человек</a:t>
            </a:r>
            <a:endParaRPr lang="ru-RU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2730696827816437"/>
          <c:y val="3.01614879048526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393828071442402E-2"/>
          <c:y val="0.28575328452952858"/>
          <c:w val="0.47647246599787535"/>
          <c:h val="0.714246715470471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диспансеризация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8949</c:v>
                </c:pt>
                <c:pt idx="1">
                  <c:v>13857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10513443733447"/>
          <c:y val="5.5700961524229237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4616290089907899"/>
                  <c:y val="-4.331975233720341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rPr>
                      <a:t>605847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E2-403F-B7A7-E0C2626E27E5}"/>
                </c:ext>
                <c:ext xmlns:c15="http://schemas.microsoft.com/office/drawing/2012/chart" uri="{CE6537A1-D6FC-4f65-9D91-7224C49458BB}">
                  <c15:layout>
                    <c:manualLayout>
                      <c:w val="0.21788855734512336"/>
                      <c:h val="0.3252874887298754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898112823684346"/>
                  <c:y val="1.903548971064176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rPr>
                      <a:t>111075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E2-403F-B7A7-E0C2626E27E5}"/>
                </c:ext>
                <c:ext xmlns:c15="http://schemas.microsoft.com/office/drawing/2012/chart" uri="{CE6537A1-D6FC-4f65-9D91-7224C49458BB}">
                  <c15:layout>
                    <c:manualLayout>
                      <c:w val="0.23027884980130789"/>
                      <c:h val="0.19844171423018533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605847</c:v>
                </c:pt>
                <c:pt idx="1">
                  <c:v>128818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153025599708525"/>
          <c:y val="2.3614973289563523E-2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0D-4F5B-82E6-EC714B777BCF}"/>
              </c:ext>
            </c:extLst>
          </c:dPt>
          <c:dLbls>
            <c:dLbl>
              <c:idx val="0"/>
              <c:layout>
                <c:manualLayout>
                  <c:x val="0.1848836875625619"/>
                  <c:y val="-3.192071884453462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2,7%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E2-403F-B7A7-E0C2626E27E5}"/>
                </c:ext>
                <c:ext xmlns:c15="http://schemas.microsoft.com/office/drawing/2012/chart" uri="{CE6537A1-D6FC-4f65-9D91-7224C49458BB}">
                  <c15:layout>
                    <c:manualLayout>
                      <c:w val="0.23828055765150327"/>
                      <c:h val="0.160515614761088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787405492452055"/>
                  <c:y val="-4.560102692076372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89,5%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E2-403F-B7A7-E0C2626E27E5}"/>
                </c:ext>
                <c:ext xmlns:c15="http://schemas.microsoft.com/office/drawing/2012/chart" uri="{CE6537A1-D6FC-4f65-9D91-7224C49458BB}">
                  <c15:layout>
                    <c:manualLayout>
                      <c:w val="0.296081871937314"/>
                      <c:h val="0.160515614761088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924757306136091"/>
                  <c:y val="4.526433750781525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5,9%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39-4521-AA29-19022B323564}"/>
                </c:ext>
                <c:ext xmlns:c15="http://schemas.microsoft.com/office/drawing/2012/chart" uri="{CE6537A1-D6FC-4f65-9D91-7224C49458BB}">
                  <c15:layout>
                    <c:manualLayout>
                      <c:w val="0.25435886788439821"/>
                      <c:h val="0.160515614761088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542377108537456"/>
                  <c:y val="-1.973985870862918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1,9%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по заболеванию</c:v>
                </c:pt>
                <c:pt idx="2">
                  <c:v>активные (на дому)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14788</c:v>
                </c:pt>
                <c:pt idx="1">
                  <c:v>528805</c:v>
                </c:pt>
                <c:pt idx="2">
                  <c:v>9501</c:v>
                </c:pt>
                <c:pt idx="3">
                  <c:v>53671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725850884433657E-2"/>
          <c:y val="0.70295491063814508"/>
          <c:w val="0.89823505729955289"/>
          <c:h val="0.29704508936185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i="0" baseline="0" dirty="0" smtClean="0">
                <a:latin typeface="Arial" panose="020B0604020202020204" pitchFamily="34" charset="0"/>
              </a:rPr>
              <a:t>Профилактические </a:t>
            </a:r>
            <a:r>
              <a:rPr lang="ru-RU" sz="1600" b="0" i="0" baseline="0" dirty="0">
                <a:latin typeface="Arial" panose="020B0604020202020204" pitchFamily="34" charset="0"/>
              </a:rPr>
              <a:t>приёмы</a:t>
            </a:r>
          </a:p>
        </c:rich>
      </c:tx>
      <c:layout>
        <c:manualLayout>
          <c:xMode val="edge"/>
          <c:yMode val="edge"/>
          <c:x val="0.19042710389528006"/>
          <c:y val="2.50507143116787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985239554064629"/>
          <c:y val="0.18512477876330624"/>
          <c:w val="0.42819379506525718"/>
          <c:h val="0.388025420416642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профилактические приёмы</c:v>
                </c:pt>
              </c:strCache>
            </c:strRef>
          </c:tx>
          <c:dLbls>
            <c:dLbl>
              <c:idx val="0"/>
              <c:layout>
                <c:manualLayout>
                  <c:x val="0.11847412786250285"/>
                  <c:y val="4.652275515026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057585267166933"/>
                  <c:y val="1.073602041929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830164694585477E-2"/>
                  <c:y val="-3.2208061257872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491375954167615E-2"/>
                  <c:y val="7.5152142935036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диспансеризация</c:v>
                </c:pt>
                <c:pt idx="2">
                  <c:v>углубленная диспансеризация</c:v>
                </c:pt>
                <c:pt idx="3">
                  <c:v>профосмотры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80274</c:v>
                </c:pt>
                <c:pt idx="1">
                  <c:v>22806</c:v>
                </c:pt>
                <c:pt idx="2">
                  <c:v>3052</c:v>
                </c:pt>
                <c:pt idx="3">
                  <c:v>4943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legend>
      <c:legendPos val="b"/>
      <c:layout>
        <c:manualLayout>
          <c:xMode val="edge"/>
          <c:yMode val="edge"/>
          <c:x val="4.4333578366437691E-2"/>
          <c:y val="0.66977438295356662"/>
          <c:w val="0.92712908269307548"/>
          <c:h val="0.28370286189617283"/>
        </c:manualLayout>
      </c:layout>
      <c:overlay val="0"/>
      <c:txPr>
        <a:bodyPr/>
        <a:lstStyle/>
        <a:p>
          <a:pPr>
            <a:defRPr sz="1400" baseline="0">
              <a:latin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0"/>
          <c:w val="0.96990051549407053"/>
          <c:h val="0.8284412353633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2021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24197562641636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12098781320818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53973</c:v>
                </c:pt>
                <c:pt idx="1">
                  <c:v>63826</c:v>
                </c:pt>
                <c:pt idx="2">
                  <c:v>16341</c:v>
                </c:pt>
                <c:pt idx="3">
                  <c:v>32471</c:v>
                </c:pt>
                <c:pt idx="4">
                  <c:v>12710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681583866331822E-3"/>
                  <c:y val="0.198884934601451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55192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D6-488B-ABA2-315F10529A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374114093610027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59326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D6-488B-ABA2-315F10529A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17030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FD6-488B-ABA2-315F10529A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34564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D6-488B-ABA2-315F10529A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13733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FD6-488B-ABA2-315F10529A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55192</c:v>
                </c:pt>
                <c:pt idx="1">
                  <c:v>59326</c:v>
                </c:pt>
                <c:pt idx="2">
                  <c:v>17030</c:v>
                </c:pt>
                <c:pt idx="3">
                  <c:v>34564</c:v>
                </c:pt>
                <c:pt idx="4">
                  <c:v>13733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75062248"/>
        <c:axId val="156191616"/>
      </c:barChart>
      <c:catAx>
        <c:axId val="275062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191616"/>
        <c:crosses val="autoZero"/>
        <c:auto val="1"/>
        <c:lblAlgn val="ctr"/>
        <c:lblOffset val="100"/>
        <c:noMultiLvlLbl val="0"/>
      </c:catAx>
      <c:valAx>
        <c:axId val="1561916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7506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252684225562239"/>
          <c:y val="6.81727137155700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C3-419E-9D6B-1A15FF9C7C29}"/>
              </c:ext>
            </c:extLst>
          </c:dPt>
          <c:dLbls>
            <c:dLbl>
              <c:idx val="0"/>
              <c:layout>
                <c:manualLayout>
                  <c:x val="0.18686779511271234"/>
                  <c:y val="-1.2119914026646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CD-426A-AD1F-A3295FA29D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CD-426A-AD1F-A3295FA29D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Занято 215,0 ставок</c:v>
                </c:pt>
                <c:pt idx="1">
                  <c:v>Свободно 38,5 ставок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215</c:v>
                </c:pt>
                <c:pt idx="1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8448677660154164"/>
          <c:y val="0.73020839564834672"/>
          <c:w val="0.61942356933885645"/>
          <c:h val="0.15447322092417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rgbClr val="002060"/>
                </a:solidFill>
              </a:rPr>
              <a:t>Средний</a:t>
            </a:r>
            <a:r>
              <a:rPr lang="ru-RU" baseline="0" dirty="0" smtClean="0">
                <a:solidFill>
                  <a:srgbClr val="002060"/>
                </a:solidFill>
              </a:rPr>
              <a:t> медицинский персонал</a:t>
            </a: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9426545198681627"/>
          <c:y val="9.140887667190357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C9-4D8F-851B-556094AAA4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C9-4D8F-851B-556094AAA47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C9-4D8F-851B-556094AAA47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C9-4D8F-851B-556094AAA478}"/>
              </c:ext>
            </c:extLst>
          </c:dPt>
          <c:dLbls>
            <c:dLbl>
              <c:idx val="0"/>
              <c:layout>
                <c:manualLayout>
                  <c:x val="0.20366470524439084"/>
                  <c:y val="4.21274424402958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72%</a:t>
                    </a:r>
                    <a:endParaRPr lang="en-US" sz="140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D0-47F9-AADF-1CE5CCB957B9}"/>
                </c:ex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227713455118745"/>
                  <c:y val="-3.2929234632464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AE88F5C6-C1AA-48CE-9EA7-7E41E1CA8848}" type="PERCENTAGE">
                      <a:rPr lang="en-US" sz="1400"/>
                      <a:pPr algn="l"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D0-47F9-AADF-1CE5CCB957B9}"/>
                </c:ex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2028828256120200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Занято191,5 ставок</c:v>
                </c:pt>
                <c:pt idx="1">
                  <c:v>Свободно 68,0 ставок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191.5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8868604546584772"/>
          <c:y val="0.73599145354224671"/>
          <c:w val="0.55223513981514838"/>
          <c:h val="0.17429629497945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rgbClr val="002060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2946769142052995"/>
          <c:y val="4.7564465834175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31494566079959352"/>
                  <c:y val="-3.8411997023578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40-4E99-89A6-B7D267CC38A8}"/>
                </c:ex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1991035387602821E-3"/>
                  <c:y val="-6.6055561620198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40-4E99-89A6-B7D267CC38A8}"/>
                </c:ex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121,5 ставки</c:v>
                </c:pt>
                <c:pt idx="1">
                  <c:v>Свободно 13,75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121.5</c:v>
                </c:pt>
                <c:pt idx="1">
                  <c:v>13.75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9262568709297"/>
          <c:y val="0.72036775993718083"/>
          <c:w val="0.61942356933885645"/>
          <c:h val="0.23160079673585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4428"/>
            <a:ext cx="5409562" cy="391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0" y="-42541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951984" y="3472024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1984" y="4077072"/>
            <a:ext cx="4752528" cy="1700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b="1" i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b="1" i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</a:t>
            </a:r>
          </a:p>
          <a:p>
            <a:pPr algn="l">
              <a:lnSpc>
                <a:spcPct val="120000"/>
              </a:lnSpc>
            </a:pPr>
            <a:r>
              <a:rPr lang="ru-RU" sz="3000" b="1" i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Н.В. </a:t>
            </a:r>
            <a:r>
              <a:rPr lang="ru-RU" sz="3000" b="1" i="1" dirty="0" err="1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Околот</a:t>
            </a:r>
            <a:endParaRPr lang="ru-RU" sz="3000" b="1" i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6"/>
            <a:ext cx="5904656" cy="93550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Инвалиды и участники ВОВ,</a:t>
            </a:r>
            <a:b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основные показатели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5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99266"/>
              </p:ext>
            </p:extLst>
          </p:nvPr>
        </p:nvGraphicFramePr>
        <p:xfrm>
          <a:off x="5663952" y="1683844"/>
          <a:ext cx="5293712" cy="4968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5480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Участники ВОВ (кроме ИОВ)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Инвалиды </a:t>
                      </a:r>
                      <a:endParaRPr lang="en-US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ВОВ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Вновь взято под диспансерное наблюдение в отчетном году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Снято с диспансерного наблюдения в течении отчетного года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b="0" u="none" strike="noStrike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 том числе по группам инвалидности:        I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1200" b="0" i="0" u="none" strike="noStrike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1200" b="0" u="none" strike="noStrike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Охвачено комплексными медицинскими осмотрами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143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7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3058306" y="4283927"/>
            <a:ext cx="8280920" cy="2574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Обратная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позволяет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быстро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реагировать на потребности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пациентов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Обращения, поступающие на сайт поликлиники, рассматриваются в 3-х </a:t>
            </a:r>
            <a:r>
              <a:rPr lang="ru-RU" sz="1600" b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дневный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срок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онлайн режиме проводится работа с обращениями граждан в социальных сетях, в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поликлиники; руководство использует обратную связь от пациентов для совершенствования оказания медицинской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225211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233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жалоб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203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215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194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8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841080" y="4365104"/>
            <a:ext cx="8280920" cy="2556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общее </a:t>
            </a:r>
            <a:r>
              <a:rPr lang="ru-RU" sz="1400" b="1" dirty="0">
                <a:solidFill>
                  <a:srgbClr val="002060"/>
                </a:solidFill>
              </a:rPr>
              <a:t>количество обращений снизилось на </a:t>
            </a:r>
            <a:r>
              <a:rPr lang="ru-RU" sz="1400" b="1" dirty="0" smtClean="0">
                <a:solidFill>
                  <a:srgbClr val="002060"/>
                </a:solidFill>
              </a:rPr>
              <a:t>37,99% </a:t>
            </a:r>
            <a:r>
              <a:rPr lang="ru-RU" sz="1400" b="1" dirty="0">
                <a:solidFill>
                  <a:srgbClr val="002060"/>
                </a:solidFill>
              </a:rPr>
              <a:t>и составило 1020 </a:t>
            </a:r>
            <a:r>
              <a:rPr lang="ru-RU" sz="1400" b="1" dirty="0" smtClean="0">
                <a:solidFill>
                  <a:srgbClr val="002060"/>
                </a:solidFill>
              </a:rPr>
              <a:t>обращений;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структуре обращений преобладают жалобы – 845, </a:t>
            </a:r>
            <a:r>
              <a:rPr lang="ru-RU" sz="1400" b="1">
                <a:solidFill>
                  <a:srgbClr val="002060"/>
                </a:solidFill>
              </a:rPr>
              <a:t>что </a:t>
            </a:r>
            <a:r>
              <a:rPr lang="ru-RU" sz="1400" b="1" smtClean="0">
                <a:solidFill>
                  <a:srgbClr val="002060"/>
                </a:solidFill>
              </a:rPr>
              <a:t>39,94% </a:t>
            </a:r>
            <a:r>
              <a:rPr lang="ru-RU" sz="1400" b="1" dirty="0">
                <a:solidFill>
                  <a:srgbClr val="002060"/>
                </a:solidFill>
              </a:rPr>
              <a:t>меньше чем в 2021 </a:t>
            </a:r>
            <a:r>
              <a:rPr lang="ru-RU" sz="1400" b="1" dirty="0" smtClean="0">
                <a:solidFill>
                  <a:srgbClr val="002060"/>
                </a:solidFill>
              </a:rPr>
              <a:t>году, из </a:t>
            </a:r>
            <a:r>
              <a:rPr lang="ru-RU" sz="1400" b="1" dirty="0">
                <a:solidFill>
                  <a:srgbClr val="002060"/>
                </a:solidFill>
              </a:rPr>
              <a:t>них обоснованных –12,78 </a:t>
            </a:r>
            <a:r>
              <a:rPr lang="ru-RU" sz="1400" b="1">
                <a:solidFill>
                  <a:srgbClr val="002060"/>
                </a:solidFill>
              </a:rPr>
              <a:t>% </a:t>
            </a:r>
            <a:r>
              <a:rPr lang="ru-RU" sz="1400" b="1" smtClean="0">
                <a:solidFill>
                  <a:srgbClr val="002060"/>
                </a:solidFill>
              </a:rPr>
              <a:t>108;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благодарностей </a:t>
            </a:r>
            <a:r>
              <a:rPr lang="ru-RU" sz="1400" b="1" dirty="0">
                <a:solidFill>
                  <a:srgbClr val="002060"/>
                </a:solidFill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</a:rPr>
              <a:t>14; 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структуре </a:t>
            </a:r>
            <a:r>
              <a:rPr lang="ru-RU" sz="1400" b="1" dirty="0" smtClean="0">
                <a:solidFill>
                  <a:srgbClr val="002060"/>
                </a:solidFill>
              </a:rPr>
              <a:t>жалоб на первом месте качество </a:t>
            </a:r>
            <a:r>
              <a:rPr lang="ru-RU" sz="1400" b="1" dirty="0">
                <a:solidFill>
                  <a:srgbClr val="002060"/>
                </a:solidFill>
              </a:rPr>
              <a:t>оказания медицинской </a:t>
            </a:r>
            <a:r>
              <a:rPr lang="ru-RU" sz="1400" b="1" dirty="0" smtClean="0">
                <a:solidFill>
                  <a:srgbClr val="002060"/>
                </a:solidFill>
              </a:rPr>
              <a:t>помощи, на </a:t>
            </a:r>
            <a:r>
              <a:rPr lang="ru-RU" sz="1400" b="1" dirty="0">
                <a:solidFill>
                  <a:srgbClr val="002060"/>
                </a:solidFill>
              </a:rPr>
              <a:t>втором месте – обращения по теме организации работы </a:t>
            </a:r>
            <a:r>
              <a:rPr lang="ru-RU" sz="1400" b="1" dirty="0" smtClean="0">
                <a:solidFill>
                  <a:srgbClr val="002060"/>
                </a:solidFill>
              </a:rPr>
              <a:t>поликлиники;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р</a:t>
            </a:r>
            <a:r>
              <a:rPr lang="ru-RU" sz="1400" b="1" dirty="0" smtClean="0">
                <a:solidFill>
                  <a:srgbClr val="002060"/>
                </a:solidFill>
              </a:rPr>
              <a:t>езко </a:t>
            </a:r>
            <a:r>
              <a:rPr lang="ru-RU" sz="1400" b="1" dirty="0">
                <a:solidFill>
                  <a:srgbClr val="002060"/>
                </a:solidFill>
              </a:rPr>
              <a:t>уменьшилось количество жалоб, связанных с </a:t>
            </a:r>
            <a:r>
              <a:rPr lang="ru-RU" sz="1400" b="1" dirty="0" err="1">
                <a:solidFill>
                  <a:srgbClr val="002060"/>
                </a:solidFill>
              </a:rPr>
              <a:t>коронавирусной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инфекцией, </a:t>
            </a:r>
            <a:r>
              <a:rPr lang="ru-RU" sz="1400" b="1" dirty="0">
                <a:solidFill>
                  <a:srgbClr val="002060"/>
                </a:solidFill>
              </a:rPr>
              <a:t>среди </a:t>
            </a:r>
            <a:r>
              <a:rPr lang="ru-RU" sz="1400" b="1" dirty="0" smtClean="0">
                <a:solidFill>
                  <a:srgbClr val="002060"/>
                </a:solidFill>
              </a:rPr>
              <a:t>них наиболее </a:t>
            </a:r>
            <a:r>
              <a:rPr lang="ru-RU" sz="1400" b="1" dirty="0">
                <a:solidFill>
                  <a:srgbClr val="002060"/>
                </a:solidFill>
              </a:rPr>
              <a:t>часто встречаются обращения по вопросам </a:t>
            </a:r>
            <a:r>
              <a:rPr lang="ru-RU" sz="1400" b="1" dirty="0" smtClean="0">
                <a:solidFill>
                  <a:srgbClr val="002060"/>
                </a:solidFill>
              </a:rPr>
              <a:t>отсутствия </a:t>
            </a:r>
            <a:r>
              <a:rPr lang="en-US" sz="1400" b="1" dirty="0">
                <a:solidFill>
                  <a:srgbClr val="002060"/>
                </a:solidFill>
                <a:latin typeface="Roboto" panose="02000000000000000000"/>
              </a:rPr>
              <a:t>QR</a:t>
            </a:r>
            <a:r>
              <a:rPr lang="ru-RU" sz="1400" b="1" dirty="0">
                <a:solidFill>
                  <a:srgbClr val="002060"/>
                </a:solidFill>
              </a:rPr>
              <a:t>-кодов </a:t>
            </a:r>
            <a:r>
              <a:rPr lang="ru-RU" sz="1400" b="1" dirty="0" smtClean="0">
                <a:solidFill>
                  <a:srgbClr val="002060"/>
                </a:solidFill>
              </a:rPr>
              <a:t>переболевших.</a:t>
            </a: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612713"/>
            <a:ext cx="1502324" cy="1502324"/>
          </a:xfrm>
          <a:prstGeom prst="rect">
            <a:avLst/>
          </a:prstGeom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288299"/>
              </p:ext>
            </p:extLst>
          </p:nvPr>
        </p:nvGraphicFramePr>
        <p:xfrm>
          <a:off x="758439" y="1090930"/>
          <a:ext cx="5456900" cy="316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733758"/>
              </p:ext>
            </p:extLst>
          </p:nvPr>
        </p:nvGraphicFramePr>
        <p:xfrm>
          <a:off x="6456040" y="1090930"/>
          <a:ext cx="4824536" cy="320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260932" y="-110784"/>
            <a:ext cx="5544692" cy="8635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и мероприятиях</a:t>
            </a:r>
            <a:endParaRPr lang="ru-RU" sz="3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112569" y="836712"/>
            <a:ext cx="6840836" cy="583264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 целью ранней диагностики и профилактики злокачественных новообразований проводились мероприятия по </a:t>
            </a:r>
            <a:r>
              <a:rPr lang="ru-RU" sz="2000" dirty="0" err="1" smtClean="0">
                <a:solidFill>
                  <a:srgbClr val="002060"/>
                </a:solidFill>
              </a:rPr>
              <a:t>онкоскринингу</a:t>
            </a:r>
            <a:r>
              <a:rPr lang="ru-RU" sz="2000" dirty="0" smtClean="0">
                <a:solidFill>
                  <a:srgbClr val="002060"/>
                </a:solidFill>
              </a:rPr>
              <a:t>, в рамках которого было осмотрено 6956 человек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филиале № 2 организован единственный в Южном административном округе Центр вакцинации от новой </a:t>
            </a:r>
            <a:r>
              <a:rPr lang="ru-RU" sz="2000" dirty="0" err="1" smtClean="0">
                <a:solidFill>
                  <a:srgbClr val="002060"/>
                </a:solidFill>
              </a:rPr>
              <a:t>коронавирусной</a:t>
            </a:r>
            <a:r>
              <a:rPr lang="ru-RU" sz="2000" dirty="0" smtClean="0">
                <a:solidFill>
                  <a:srgbClr val="002060"/>
                </a:solidFill>
              </a:rPr>
              <a:t> инфекции.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 целью ранней диагностики и профилактики заболеваний в павильоне здоровья «ГМЗ «Царицыно» осмотрено 8629 человек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рамках диспансеризации пациентов, перенесших </a:t>
            </a:r>
            <a:r>
              <a:rPr lang="en-US" sz="2000" dirty="0" smtClean="0">
                <a:solidFill>
                  <a:srgbClr val="002060"/>
                </a:solidFill>
              </a:rPr>
              <a:t>COVID-19</a:t>
            </a:r>
            <a:r>
              <a:rPr lang="ru-RU" sz="2000" dirty="0" smtClean="0">
                <a:solidFill>
                  <a:srgbClr val="002060"/>
                </a:solidFill>
              </a:rPr>
              <a:t>, обследовано 4943 человек.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Проведение школ здоровья и дней здоровья (как в поликлинике так и выездные в центрах социального обслуживания) с целью профилактики инфарктов, инсультов, неинфекционных заболеваний.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288032" y="818545"/>
            <a:ext cx="4824537" cy="606683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31904" y="692696"/>
            <a:ext cx="655272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263352" y="549275"/>
            <a:ext cx="11233248" cy="719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</a:t>
            </a:r>
            <a:r>
              <a:rPr lang="ru-RU" sz="3200" b="1" dirty="0" err="1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профосмотры</a:t>
            </a:r>
            <a:endParaRPr lang="ru-RU" sz="3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12075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7320136" y="692695"/>
            <a:ext cx="4864968" cy="531346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0399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232" y="4363427"/>
            <a:ext cx="6027911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Профосмотры</a:t>
            </a:r>
            <a:r>
              <a:rPr lang="ru-RU" sz="2000" b="1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– дополнительно прошли ещё 3052 человека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и </a:t>
            </a:r>
            <a:r>
              <a:rPr lang="ru-RU" sz="1600" b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профосмотров</a:t>
            </a:r>
            <a:r>
              <a:rPr lang="ru-RU" sz="1600" b="1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1178 (4,6 %)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762  (2,9 %)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а группа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здоровья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10269  (39,7 %)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III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б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– 13649 (52,8 %)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82642935"/>
              </p:ext>
            </p:extLst>
          </p:nvPr>
        </p:nvGraphicFramePr>
        <p:xfrm>
          <a:off x="730399" y="1412776"/>
          <a:ext cx="38534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1383" y="4221088"/>
            <a:ext cx="11179254" cy="2520280"/>
          </a:xfrm>
          <a:prstGeom prst="roundRect">
            <a:avLst/>
          </a:prstGeom>
          <a:solidFill>
            <a:srgbClr val="B7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383" y="1772816"/>
            <a:ext cx="11179254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729267" cy="76847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комфортных условий для пациентов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Создание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достаточного количества посадочных мест для ожидания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приема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Разделение потоков здоровых 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 болеющих пациентов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Визуальный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контроль пациентов, 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находящихся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очереди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Информирование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пациентов о движении «живой» очереди через информационное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табло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Положительный эффект от организации зон комфортного ожидания.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0484" y="1916832"/>
            <a:ext cx="105710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Организована консультативная помощь сотрудниками МФЦ при входе в поликлинику, в том числе у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инфоматов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Организованы фильтры-боксы для разделения потока пациентов с признаками инфекционных заболеваний и зоны комфортного ожидания приема дежурного врача.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9402952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407368" y="549275"/>
            <a:ext cx="11305255" cy="54165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</a:t>
            </a:r>
            <a:r>
              <a:rPr 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2021-2022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годах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861727" y="1157073"/>
            <a:ext cx="2754552" cy="5584295"/>
            <a:chOff x="2882606" y="1157073"/>
            <a:chExt cx="2052228" cy="558429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284942" y="2440487"/>
              <a:ext cx="16498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204843" y="2924944"/>
              <a:ext cx="161763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Единая брендовая медицинская форма для всего персонала поликлиники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московского стандарта 2.0 во всех филиалах поликлиники</a:t>
              </a: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319565" y="1157073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52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959028" y="1123498"/>
            <a:ext cx="2733559" cy="5617870"/>
            <a:chOff x="616869" y="1100084"/>
            <a:chExt cx="2121646" cy="5617870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69552" y="1677394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16869" y="2715582"/>
              <a:ext cx="2052228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до приёма ответить в чат-боте на вопросы в приложении ЕМИАС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Стартовал проект по оцифровке всех документов, которые отсутствуют в ЕМИАС, что позволяет врачу увидеть необходимую информацию, не копируя документы пациента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Интеграция ЕМИАС и портала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Госуслуг</a:t>
              </a:r>
              <a:endPara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 электронный листок нетрудоспособности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Начато внедрение электронного посыльного листа на МСЭ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8832304" y="1757797"/>
            <a:ext cx="2622876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904311" y="2477386"/>
            <a:ext cx="255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медицинской  помощи</a:t>
            </a:r>
            <a:endParaRPr lang="ru-RU" sz="1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904312" y="2924944"/>
            <a:ext cx="2160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врачей специалистов: кардиолога, невролога, эндокринолога в каждом здании поликлиники </a:t>
            </a:r>
          </a:p>
        </p:txBody>
      </p:sp>
      <p:sp>
        <p:nvSpPr>
          <p:cNvPr id="37" name="Овал 36"/>
          <p:cNvSpPr/>
          <p:nvPr/>
        </p:nvSpPr>
        <p:spPr>
          <a:xfrm>
            <a:off x="9511278" y="114545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1336152"/>
            <a:ext cx="883524" cy="883524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560740" y="1700808"/>
            <a:ext cx="2376264" cy="4951831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Администраторы МФЦ – помощь в записи через </a:t>
            </a:r>
            <a:r>
              <a:rPr lang="ru-RU" sz="1200" b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инфоматы</a:t>
            </a: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мониторинг очередей около медицинских постов и коридоров</a:t>
            </a: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телемедицинских технологий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 электронный листок нетрудоспособности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Начато внедрение электронного посыльного листа на </a:t>
            </a: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МСЭ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Начато внедрение динамического диспансерного наблюдения</a:t>
            </a: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101344" y="111371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96" y="1317644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6" y="1124746"/>
            <a:ext cx="10801351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Arial Black" panose="020B0A04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О с н о в н ы е   п о к а з а т е л и</a:t>
            </a:r>
            <a:endParaRPr lang="ru-RU" sz="3000" dirty="0">
              <a:solidFill>
                <a:srgbClr val="0070C0"/>
              </a:solidFill>
              <a:latin typeface="Arial Black" panose="020B0A04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6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ru-RU" sz="13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3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3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7" y="2280858"/>
            <a:ext cx="183532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1250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6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613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81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750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683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3296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54956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   (</a:t>
            </a:r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20008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 старше трудоспособного возраста)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34865</a:t>
            </a:r>
            <a:r>
              <a:rPr lang="ru-RU" sz="2600" dirty="0" smtClean="0"/>
              <a:t> </a:t>
            </a:r>
            <a:r>
              <a:rPr lang="ru-RU" sz="1400" dirty="0" smtClean="0"/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</a:t>
            </a:r>
            <a:r>
              <a:rPr lang="ru-RU" sz="12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12660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6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39409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  </a:t>
            </a:r>
            <a:r>
              <a:rPr lang="ru-RU" sz="12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14548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37524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  </a:t>
            </a:r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(12840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514525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166754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 (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60056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6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1" y="5445226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166754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055223623"/>
              </p:ext>
            </p:extLst>
          </p:nvPr>
        </p:nvGraphicFramePr>
        <p:xfrm>
          <a:off x="4327185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9" y="2707012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3" y="5033171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9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40" y="476673"/>
            <a:ext cx="6840835" cy="59805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2022 году </a:t>
            </a:r>
            <a:endParaRPr lang="ru-RU" sz="3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260648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02177191"/>
              </p:ext>
            </p:extLst>
          </p:nvPr>
        </p:nvGraphicFramePr>
        <p:xfrm>
          <a:off x="6672064" y="1206632"/>
          <a:ext cx="4934939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5" y="1484786"/>
            <a:ext cx="1966349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716922</a:t>
            </a:r>
            <a:endParaRPr lang="en-US" sz="3500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2022 году, всего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9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876104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8152311" y="2988799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6703" y="531736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5" y="-2960"/>
            <a:ext cx="4417168" cy="68609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34803653"/>
              </p:ext>
            </p:extLst>
          </p:nvPr>
        </p:nvGraphicFramePr>
        <p:xfrm>
          <a:off x="8408423" y="2988799"/>
          <a:ext cx="3159536" cy="310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2164901"/>
              </p:ext>
            </p:extLst>
          </p:nvPr>
        </p:nvGraphicFramePr>
        <p:xfrm>
          <a:off x="4871864" y="2708922"/>
          <a:ext cx="3215892" cy="354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18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1"/>
            <a:ext cx="6336779" cy="516468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 оказывают помощь по различным профилям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159897" y="1700808"/>
            <a:ext cx="6336778" cy="5020666"/>
          </a:xfrm>
        </p:spPr>
        <p:txBody>
          <a:bodyPr numCol="2">
            <a:normAutofit/>
          </a:bodyPr>
          <a:lstStyle/>
          <a:p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 и общая врачебная практика</a:t>
            </a:r>
          </a:p>
          <a:p>
            <a:r>
              <a:rPr lang="ru-RU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  <a:endParaRPr lang="ru-RU" sz="2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  <a:endParaRPr lang="ru-RU" sz="2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ревматология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пульмонология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22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колопроктология</a:t>
            </a:r>
            <a:endParaRPr lang="ru-RU" sz="2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инфекционные болезни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r>
              <a:rPr lang="ru-RU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</a:t>
            </a:r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едицинская реабилитация</a:t>
            </a:r>
          </a:p>
          <a:p>
            <a:pPr marL="0" indent="0"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6" y="1124744"/>
            <a:ext cx="10801351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251919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26181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1" y="1443738"/>
            <a:ext cx="582687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2185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187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98189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5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1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5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1466647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" y="4221042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4104703362"/>
              </p:ext>
            </p:extLst>
          </p:nvPr>
        </p:nvGraphicFramePr>
        <p:xfrm>
          <a:off x="2246814" y="2797237"/>
          <a:ext cx="9282551" cy="351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63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в </a:t>
            </a:r>
            <a:r>
              <a:rPr 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01406" y="5119314"/>
            <a:ext cx="8857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год было принято на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работу: врач-терапевт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участковый/врач общей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практики - 12 чел; врач-кардиолог - 2 чел; врач-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оториноларинголог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- 2 чел; врач-терапевт – 4 чел.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60018471"/>
              </p:ext>
            </p:extLst>
          </p:nvPr>
        </p:nvGraphicFramePr>
        <p:xfrm>
          <a:off x="1229988" y="1426384"/>
          <a:ext cx="30243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895600441"/>
              </p:ext>
            </p:extLst>
          </p:nvPr>
        </p:nvGraphicFramePr>
        <p:xfrm>
          <a:off x="4572132" y="1498548"/>
          <a:ext cx="3024336" cy="36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05004625"/>
              </p:ext>
            </p:extLst>
          </p:nvPr>
        </p:nvGraphicFramePr>
        <p:xfrm>
          <a:off x="7639944" y="1359627"/>
          <a:ext cx="3024336" cy="379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978736" y="2732631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253,5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04727" y="2710513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259,5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328248" y="2636912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121,25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0873283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 и их работа на участках</a:t>
            </a:r>
            <a:endParaRPr lang="ru-RU" sz="3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26188" y="1692510"/>
            <a:ext cx="7746076" cy="2152745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741682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 последние два года прошли повышение квалификации </a:t>
            </a:r>
          </a:p>
          <a:p>
            <a:pPr marR="71755"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269</a:t>
            </a:r>
            <a:r>
              <a:rPr lang="ru-RU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врачей-терапевтов и врачей общей практики</a:t>
            </a:r>
            <a:r>
              <a:rPr lang="ru-RU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191069"/>
            <a:ext cx="10369227" cy="2348501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2914" y="4732723"/>
            <a:ext cx="927553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 текущий момент сформировано</a:t>
            </a:r>
            <a:r>
              <a:rPr lang="ru-RU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sz="1200" dirty="0" smtClean="0"/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терапевтический участок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4000" dirty="0" smtClean="0"/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200" dirty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участков врачей проекта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«хроники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участка врачей проекта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«патронаж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6913958" y="3711093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924256"/>
            <a:ext cx="555797" cy="5557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ctrTitle"/>
          </p:nvPr>
        </p:nvSpPr>
        <p:spPr>
          <a:xfrm>
            <a:off x="551384" y="673881"/>
            <a:ext cx="9144000" cy="504055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поликлиники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1384" y="1412776"/>
            <a:ext cx="6336704" cy="489654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С 28.02.2022 в головном здании начался капитальный ремонт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>
                <a:solidFill>
                  <a:srgbClr val="002060"/>
                </a:solidFill>
              </a:rPr>
              <a:t>С </a:t>
            </a:r>
            <a:r>
              <a:rPr lang="ru-RU" dirty="0" smtClean="0">
                <a:solidFill>
                  <a:srgbClr val="002060"/>
                </a:solidFill>
              </a:rPr>
              <a:t>18.07.2022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филиале 3  </a:t>
            </a:r>
            <a:r>
              <a:rPr lang="ru-RU">
                <a:solidFill>
                  <a:srgbClr val="002060"/>
                </a:solidFill>
              </a:rPr>
              <a:t>начался </a:t>
            </a:r>
            <a:r>
              <a:rPr lang="ru-RU" smtClean="0">
                <a:solidFill>
                  <a:srgbClr val="002060"/>
                </a:solidFill>
              </a:rPr>
              <a:t>капитальный </a:t>
            </a:r>
            <a:r>
              <a:rPr lang="ru-RU" dirty="0">
                <a:solidFill>
                  <a:srgbClr val="002060"/>
                </a:solidFill>
              </a:rPr>
              <a:t>ремонт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Капитальный ремонт – не просто строительные работы, а по сути комплексная модернизация.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После завершения ремонта здания будут оснащены медицинским оборудованием в соответствии с «Новым московским стандартом поликлиники»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04874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Ситник СЮ\Desktop\нов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0"/>
            <a:ext cx="515989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итник СЮ\Desktop\новый стиль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367258"/>
            <a:ext cx="5159896" cy="34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702029" y="404665"/>
            <a:ext cx="11489971" cy="6453336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9336" y="549275"/>
            <a:ext cx="6552728" cy="863501"/>
          </a:xfrm>
        </p:spPr>
        <p:txBody>
          <a:bodyPr anchor="t">
            <a:normAutofit/>
          </a:bodyPr>
          <a:lstStyle/>
          <a:p>
            <a:pPr algn="ctr"/>
            <a: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в</a:t>
            </a:r>
            <a:r>
              <a:rPr lang="ru-RU" sz="3000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2022</a:t>
            </a:r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3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9336" y="549275"/>
            <a:ext cx="66247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260649"/>
            <a:ext cx="5231904" cy="63367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35360" y="1124744"/>
            <a:ext cx="6552728" cy="540060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339398" y="1242104"/>
            <a:ext cx="6552728" cy="5508612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КТ 			поставка в 3 квартале 2023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поставка 3 квартале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Рентгеновские аппараты	2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. +1 в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1 квартале 2023</a:t>
            </a:r>
            <a:endParaRPr lang="ru-RU" sz="1400" dirty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Маммограф		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1 </a:t>
            </a:r>
            <a:r>
              <a:rPr lang="ru-RU" sz="1400" dirty="0" err="1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ед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.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1 квартале 2023</a:t>
            </a:r>
            <a:endParaRPr lang="ru-RU" sz="1400" dirty="0" smtClean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		2ед.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в 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квартале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2023</a:t>
            </a:r>
            <a:endParaRPr lang="ru-RU" sz="1400" dirty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УЗИ 			17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из них: экспертного класса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     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8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премиум класса 	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ед.</a:t>
            </a:r>
            <a:endParaRPr lang="ru-RU" sz="1400" dirty="0" smtClean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                  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	 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высокого класса    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      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4 ед.</a:t>
            </a:r>
            <a:endParaRPr lang="ru-RU" sz="1400" dirty="0" smtClean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			1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 smtClean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			22</a:t>
            </a:r>
          </a:p>
          <a:p>
            <a:pPr lvl="0">
              <a:lnSpc>
                <a:spcPct val="130000"/>
              </a:lnSpc>
            </a:pP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34260</TotalTime>
  <Words>1112</Words>
  <Application>Microsoft Office PowerPoint</Application>
  <PresentationFormat>Широкоэкранный</PresentationFormat>
  <Paragraphs>272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Roboto</vt:lpstr>
      <vt:lpstr>Тема Office</vt:lpstr>
      <vt:lpstr>Годовой отчет</vt:lpstr>
      <vt:lpstr>О с н о в н ы е   п о к а з а т е л и</vt:lpstr>
      <vt:lpstr>Посещения поликлиники в 2022 году </vt:lpstr>
      <vt:lpstr>ГБУЗ «ГП № 166 ДЗМ» оказывают помощь по различным профилям</vt:lpstr>
      <vt:lpstr>Показатели заболеваемости</vt:lpstr>
      <vt:lpstr>Кадры в 2022 году</vt:lpstr>
      <vt:lpstr>Обучение врачей общей практики и их работа на участках</vt:lpstr>
      <vt:lpstr>Капитальный ремонт поликлиники</vt:lpstr>
      <vt:lpstr>Оборудование поликлиники в 2022 году</vt:lpstr>
      <vt:lpstr>Инвалиды и участники ВОВ,  основные показатели</vt:lpstr>
      <vt:lpstr>Работа по рассмотрению жалоб и обращений граждан</vt:lpstr>
      <vt:lpstr>Работа по рассмотрению жалоб и обращений граждан</vt:lpstr>
      <vt:lpstr>Участие в массовых акциях и мероприятиях</vt:lpstr>
      <vt:lpstr>Диспансеризация и профосмотры</vt:lpstr>
      <vt:lpstr>Создание комфортных условий для пациентов </vt:lpstr>
      <vt:lpstr>Мероприятия в поликлиниках, реализованные в 2021-2022 годах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589</cp:revision>
  <cp:lastPrinted>2023-03-14T06:38:58Z</cp:lastPrinted>
  <dcterms:created xsi:type="dcterms:W3CDTF">2019-02-11T07:19:05Z</dcterms:created>
  <dcterms:modified xsi:type="dcterms:W3CDTF">2023-03-14T06:40:04Z</dcterms:modified>
</cp:coreProperties>
</file>